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6" r:id="rId3"/>
    <p:sldId id="257" r:id="rId4"/>
    <p:sldId id="269" r:id="rId5"/>
    <p:sldId id="259" r:id="rId6"/>
    <p:sldId id="258" r:id="rId7"/>
    <p:sldId id="260" r:id="rId8"/>
    <p:sldId id="261" r:id="rId9"/>
    <p:sldId id="262" r:id="rId10"/>
    <p:sldId id="263" r:id="rId11"/>
    <p:sldId id="264" r:id="rId12"/>
    <p:sldId id="265" r:id="rId13"/>
    <p:sldId id="266" r:id="rId14"/>
    <p:sldId id="270" r:id="rId15"/>
    <p:sldId id="268" r:id="rId16"/>
    <p:sldId id="273" r:id="rId17"/>
    <p:sldId id="267"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6F9D3"/>
    <a:srgbClr val="D6009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49899-8A10-4495-B635-B7ADAC45C682}"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406AE-B8F1-436B-AB3B-4DD4DB19FCF0}" type="slidenum">
              <a:rPr lang="en-US" smtClean="0"/>
              <a:t>‹#›</a:t>
            </a:fld>
            <a:endParaRPr lang="en-US"/>
          </a:p>
        </p:txBody>
      </p:sp>
    </p:spTree>
    <p:extLst>
      <p:ext uri="{BB962C8B-B14F-4D97-AF65-F5344CB8AC3E}">
        <p14:creationId xmlns:p14="http://schemas.microsoft.com/office/powerpoint/2010/main" val="45144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33B3-B70A-4DB1-8199-F9DC069DB2D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1418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605E-9904-46B3-8D67-495FB7985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BC44B-3CF7-46B8-8EFC-8EC52E3CA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D98F3-3A6B-44B0-B6F7-51A9812DEEAB}"/>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199F7DAA-478B-4F0C-9CB0-283803E3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C6FAF-4AB0-45B6-8448-ABF2091D36E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22618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548-F906-4700-BD41-981A8A6149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FD519-8C3D-42A5-9178-8DDA58B820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49783-BCFA-49B0-BFF8-DF387B6C433A}"/>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CA1C5AAA-05E9-41EC-AB9E-8CB3D99AB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73FC5-E349-4B2F-B120-56A3950C888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60965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01C11-9C46-481D-87E3-14FE8C51E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580F4-271C-4F61-A6FD-F5CD0B4A3C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FEE3D-D4AF-4A56-A8AE-93F6BA804148}"/>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2C979F88-098F-43E7-A01F-6A24F119C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33E16-DAA8-4D30-8C91-0083549C556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21832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4DB7-2DF3-4A1B-8C2A-3736F8AC9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07FFA-4D3F-4393-8AFC-4795A08E2B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8DCED-CA9B-4F66-AE10-673D5824A598}"/>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4DF08548-BF8D-48AA-BC1E-09A59F18E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EF891-39CA-4EB5-8263-4612193847C2}"/>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62044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3624-CB68-4A89-9799-00A04F0A3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55354-7393-4EB1-9D6D-7B7205DD4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9129F-2692-4CDB-9F2E-11D637A34478}"/>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62C65C9D-FEDC-4B82-BAE8-A833BAE7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17FD8-6432-40EB-910E-90312A6908DB}"/>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3473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537F-93CF-48FE-8328-0352ED66F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3EFB5-487C-43A9-A683-F3FC51307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AD8F6-5899-4F66-8D59-1E040DCCE2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D68F73-81D7-47F1-B9B0-3A086DF62FD4}"/>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6" name="Footer Placeholder 5">
            <a:extLst>
              <a:ext uri="{FF2B5EF4-FFF2-40B4-BE49-F238E27FC236}">
                <a16:creationId xmlns:a16="http://schemas.microsoft.com/office/drawing/2014/main" id="{7F1C7ADD-F29A-447C-B824-1AD9902BB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52AF-7FF8-41FC-B89C-98F968457E7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20522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43D-CEDD-47EA-AEF8-F05102990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43F17-EBDB-4815-88B6-F21AD9780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D5AC67-A365-4580-AB84-022924CC92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7D5D2-08E3-413B-9A2B-1442B380E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CC063-190F-42BA-AE0C-D624F3D36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CACA6-5A7E-4A5D-92A4-D8A26C50218B}"/>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8" name="Footer Placeholder 7">
            <a:extLst>
              <a:ext uri="{FF2B5EF4-FFF2-40B4-BE49-F238E27FC236}">
                <a16:creationId xmlns:a16="http://schemas.microsoft.com/office/drawing/2014/main" id="{1BAD0692-815D-4C17-85BB-C9FD1EDBB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93B75-7BB2-413D-BA10-61B7E357D9EF}"/>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65978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6B7A-44DC-461F-B2E2-9AC98D1A7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3B732-2FAF-4AFC-AAD5-E354AD53DBF4}"/>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4" name="Footer Placeholder 3">
            <a:extLst>
              <a:ext uri="{FF2B5EF4-FFF2-40B4-BE49-F238E27FC236}">
                <a16:creationId xmlns:a16="http://schemas.microsoft.com/office/drawing/2014/main" id="{56C3DE38-2851-42A6-9AFD-261FE1C279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A4B5D-6334-41A4-8181-A4BD17F712F7}"/>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63498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F12F3-4332-4B26-A901-DA33BC07FA76}"/>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3" name="Footer Placeholder 2">
            <a:extLst>
              <a:ext uri="{FF2B5EF4-FFF2-40B4-BE49-F238E27FC236}">
                <a16:creationId xmlns:a16="http://schemas.microsoft.com/office/drawing/2014/main" id="{19991AE6-2E11-491F-A744-A7FC167D1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4F8D1-3DF0-408A-87C3-EAC76E1923D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15849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32E6-4783-4039-A4DA-F48E2E65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13056-236D-4AC0-85AF-1F1FA1AE1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D38AB-A90C-4236-B91B-101239622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5AD39-DDA0-4919-BC03-1145FAF698CE}"/>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6" name="Footer Placeholder 5">
            <a:extLst>
              <a:ext uri="{FF2B5EF4-FFF2-40B4-BE49-F238E27FC236}">
                <a16:creationId xmlns:a16="http://schemas.microsoft.com/office/drawing/2014/main" id="{1FBF9D34-A2E5-42E8-980B-6C5FBDB07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76CA2-CA8C-47D0-A91F-628A1128E070}"/>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4005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1573-456D-4993-A606-E4177C41F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E039A-A9F2-49CE-AAFF-F2653E5B2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C7947-5EA5-4348-B28A-0CB175C6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45372-AED3-4BE7-9CAD-F8D4B5570A5F}"/>
              </a:ext>
            </a:extLst>
          </p:cNvPr>
          <p:cNvSpPr>
            <a:spLocks noGrp="1"/>
          </p:cNvSpPr>
          <p:nvPr>
            <p:ph type="dt" sz="half" idx="10"/>
          </p:nvPr>
        </p:nvSpPr>
        <p:spPr/>
        <p:txBody>
          <a:bodyPr/>
          <a:lstStyle/>
          <a:p>
            <a:fld id="{EC833F9A-6E33-4454-9497-6DBEF78B60B0}" type="datetimeFigureOut">
              <a:rPr lang="en-US" smtClean="0"/>
              <a:t>3/28/2023</a:t>
            </a:fld>
            <a:endParaRPr lang="en-US"/>
          </a:p>
        </p:txBody>
      </p:sp>
      <p:sp>
        <p:nvSpPr>
          <p:cNvPr id="6" name="Footer Placeholder 5">
            <a:extLst>
              <a:ext uri="{FF2B5EF4-FFF2-40B4-BE49-F238E27FC236}">
                <a16:creationId xmlns:a16="http://schemas.microsoft.com/office/drawing/2014/main" id="{47C4EB6F-7E85-4476-842C-23E70113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CDE9B-C55A-48CA-B0F8-157BCBE5CAE8}"/>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12632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E4511-060E-4568-A755-65F556F5A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19D22-5B77-40CB-B762-9E42DE8D1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9110F-891F-4DD4-92F9-79C8A018E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3F9A-6E33-4454-9497-6DBEF78B60B0}" type="datetimeFigureOut">
              <a:rPr lang="en-US" smtClean="0"/>
              <a:t>3/28/2023</a:t>
            </a:fld>
            <a:endParaRPr lang="en-US"/>
          </a:p>
        </p:txBody>
      </p:sp>
      <p:sp>
        <p:nvSpPr>
          <p:cNvPr id="5" name="Footer Placeholder 4">
            <a:extLst>
              <a:ext uri="{FF2B5EF4-FFF2-40B4-BE49-F238E27FC236}">
                <a16:creationId xmlns:a16="http://schemas.microsoft.com/office/drawing/2014/main" id="{E39FBD38-C7DE-4ECA-8EDD-B718BED50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43553-3844-4E27-A3C5-8ECB571D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AF6D-E3AB-4AC4-A64D-7F70FBD79ECD}" type="slidenum">
              <a:rPr lang="en-US" smtClean="0"/>
              <a:t>‹#›</a:t>
            </a:fld>
            <a:endParaRPr lang="en-US"/>
          </a:p>
        </p:txBody>
      </p:sp>
    </p:spTree>
    <p:extLst>
      <p:ext uri="{BB962C8B-B14F-4D97-AF65-F5344CB8AC3E}">
        <p14:creationId xmlns:p14="http://schemas.microsoft.com/office/powerpoint/2010/main" val="117189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cibythelake.com/amazon-revie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704" y="326571"/>
            <a:ext cx="6949440" cy="1946366"/>
          </a:xfrm>
        </p:spPr>
        <p:txBody>
          <a:bodyPr>
            <a:normAutofit/>
          </a:bodyPr>
          <a:lstStyle/>
          <a:p>
            <a:pPr marL="457200" indent="-457200" algn="l">
              <a:buFont typeface="Arial" panose="020B0604020202020204" pitchFamily="34" charset="0"/>
              <a:buChar char="•"/>
            </a:pPr>
            <a:r>
              <a:rPr lang="en-US" sz="2200" b="1" dirty="0"/>
              <a:t>If you feel that the resources that I have created have helped you save time and/or money, please consider supporting the work that I do by doing your Amazon shopping through my affiliate links at TCI By The Lake. </a:t>
            </a:r>
          </a:p>
        </p:txBody>
      </p:sp>
      <p:sp>
        <p:nvSpPr>
          <p:cNvPr id="5" name="TextBox 4"/>
          <p:cNvSpPr txBox="1"/>
          <p:nvPr/>
        </p:nvSpPr>
        <p:spPr>
          <a:xfrm>
            <a:off x="561704" y="1952131"/>
            <a:ext cx="11116492" cy="4431983"/>
          </a:xfrm>
          <a:prstGeom prst="rect">
            <a:avLst/>
          </a:prstGeom>
          <a:noFill/>
        </p:spPr>
        <p:txBody>
          <a:bodyPr wrap="square" rtlCol="0">
            <a:spAutoFit/>
          </a:bodyPr>
          <a:lstStyle/>
          <a:p>
            <a:pPr marL="457200" indent="-457200">
              <a:buFont typeface="Arial" panose="020B0604020202020204" pitchFamily="34" charset="0"/>
              <a:buChar char="•"/>
              <a:defRPr/>
            </a:pPr>
            <a:r>
              <a:rPr lang="en-US" sz="2200" b="1" dirty="0">
                <a:solidFill>
                  <a:prstClr val="black"/>
                </a:solidFill>
              </a:rPr>
              <a:t>Simply visit the “Support My Work” section (the last tab on the right of my site’s header) or </a:t>
            </a:r>
            <a:r>
              <a:rPr lang="en-US" sz="2200" b="1" dirty="0">
                <a:solidFill>
                  <a:prstClr val="black"/>
                </a:solidFill>
                <a:hlinkClick r:id="rId3"/>
              </a:rPr>
              <a:t>click here</a:t>
            </a:r>
            <a:r>
              <a:rPr lang="en-US" sz="2200" b="1" dirty="0">
                <a:solidFill>
                  <a:prstClr val="black"/>
                </a:solidFill>
              </a:rPr>
              <a:t> before you do your online shopping and check out my product reviews. I have reviewed more than 100 products that I actually own, use, and love in my teaching and personal life. You’ll be helping out regardless of what you end up buying. </a:t>
            </a:r>
          </a:p>
          <a:p>
            <a:pPr>
              <a:defRPr/>
            </a:pPr>
            <a:endParaRPr lang="en-US" sz="2200" b="1" dirty="0">
              <a:solidFill>
                <a:prstClr val="black"/>
              </a:solidFill>
            </a:endParaRPr>
          </a:p>
          <a:p>
            <a:pPr marL="457200" indent="-457200">
              <a:buFont typeface="Arial" panose="020B0604020202020204" pitchFamily="34" charset="0"/>
              <a:buChar char="•"/>
              <a:defRPr/>
            </a:pPr>
            <a:r>
              <a:rPr lang="en-US" sz="2200" b="1" dirty="0">
                <a:solidFill>
                  <a:prstClr val="black"/>
                </a:solidFill>
              </a:rPr>
              <a:t>I do not sell my resources on Teachers Pay Teachers or any other platform, so feel free to share whatever you’d like with colleagues to help make their jobs easier as well. </a:t>
            </a:r>
          </a:p>
          <a:p>
            <a:pPr marL="457200" indent="-457200">
              <a:buFont typeface="Arial" panose="020B0604020202020204" pitchFamily="34" charset="0"/>
              <a:buChar char="•"/>
              <a:defRPr/>
            </a:pPr>
            <a:endParaRPr lang="en-US" sz="2200" b="1" dirty="0">
              <a:solidFill>
                <a:prstClr val="black"/>
              </a:solidFill>
            </a:endParaRPr>
          </a:p>
          <a:p>
            <a:pPr marL="457200" indent="-457200">
              <a:buFont typeface="Arial" panose="020B0604020202020204" pitchFamily="34" charset="0"/>
              <a:buChar char="•"/>
              <a:defRPr/>
            </a:pPr>
            <a:r>
              <a:rPr lang="en-US" sz="2200" b="1" dirty="0">
                <a:solidFill>
                  <a:prstClr val="black"/>
                </a:solidFill>
              </a:rPr>
              <a:t>Accuracy is important to me, so please email me at marc@tcibythelake.com if you notice an error or a broken link and I will promptly upload a corrected version. Thank you for your support.</a:t>
            </a:r>
          </a:p>
          <a:p>
            <a:pPr marL="457200" indent="-457200">
              <a:buFont typeface="Arial" panose="020B0604020202020204" pitchFamily="34" charset="0"/>
              <a:buChar char="•"/>
              <a:defRPr/>
            </a:pPr>
            <a:endParaRPr lang="en-US" sz="2200" b="1" dirty="0">
              <a:solidFill>
                <a:prstClr val="black"/>
              </a:solidFill>
            </a:endParaRPr>
          </a:p>
          <a:p>
            <a:pPr>
              <a:defRPr/>
            </a:pPr>
            <a:endParaRPr lang="en-US" b="1" dirty="0">
              <a:solidFill>
                <a:prstClr val="black"/>
              </a:solidFill>
            </a:endParaRPr>
          </a:p>
        </p:txBody>
      </p:sp>
      <p:sp>
        <p:nvSpPr>
          <p:cNvPr id="6" name="TextBox 5"/>
          <p:cNvSpPr txBox="1"/>
          <p:nvPr/>
        </p:nvSpPr>
        <p:spPr>
          <a:xfrm>
            <a:off x="970082" y="5884154"/>
            <a:ext cx="3902447" cy="769441"/>
          </a:xfrm>
          <a:prstGeom prst="rect">
            <a:avLst/>
          </a:prstGeom>
          <a:noFill/>
        </p:spPr>
        <p:txBody>
          <a:bodyPr wrap="square" rtlCol="0">
            <a:spAutoFit/>
          </a:bodyPr>
          <a:lstStyle/>
          <a:p>
            <a:pPr>
              <a:defRPr/>
            </a:pPr>
            <a:r>
              <a:rPr lang="en-US" sz="2200" b="1" dirty="0">
                <a:solidFill>
                  <a:prstClr val="black"/>
                </a:solidFill>
              </a:rPr>
              <a:t>All the best,</a:t>
            </a:r>
          </a:p>
          <a:p>
            <a:pPr>
              <a:defRPr/>
            </a:pPr>
            <a:r>
              <a:rPr lang="en-US" sz="2200" b="1" dirty="0">
                <a:solidFill>
                  <a:prstClr val="black"/>
                </a:solidFill>
              </a:rPr>
              <a:t>Marc Fencil</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274" y="0"/>
            <a:ext cx="4649066" cy="2045589"/>
          </a:xfrm>
          <a:prstGeom prst="rect">
            <a:avLst/>
          </a:prstGeom>
        </p:spPr>
      </p:pic>
    </p:spTree>
    <p:extLst>
      <p:ext uri="{BB962C8B-B14F-4D97-AF65-F5344CB8AC3E}">
        <p14:creationId xmlns:p14="http://schemas.microsoft.com/office/powerpoint/2010/main" val="424516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s-ES" sz="2800" dirty="0">
                <a:latin typeface="Arial Black" panose="020B0A04020102020204" pitchFamily="34" charset="0"/>
              </a:rPr>
              <a:t>A muchos niños les gusta ver explotar los </a:t>
            </a:r>
            <a:r>
              <a:rPr lang="es-ES" sz="2800" dirty="0" err="1">
                <a:latin typeface="Arial Black" panose="020B0A04020102020204" pitchFamily="34" charset="0"/>
              </a:rPr>
              <a:t>Peeps</a:t>
            </a:r>
            <a:r>
              <a:rPr lang="es-ES" sz="2800" dirty="0">
                <a:latin typeface="Arial Black" panose="020B0A04020102020204" pitchFamily="34" charset="0"/>
              </a:rPr>
              <a:t> cuando los ponen en el microondas.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decidieron que este año será diferente. ¡Este año, uno de los torturadores va a explotar!</a:t>
            </a:r>
          </a:p>
          <a:p>
            <a:endParaRPr lang="es-ES" sz="2800" dirty="0">
              <a:latin typeface="Arial Black" panose="020B0A04020102020204" pitchFamily="34" charset="0"/>
            </a:endParaRPr>
          </a:p>
          <a:p>
            <a:r>
              <a:rPr lang="es-ES" sz="2800" dirty="0">
                <a:latin typeface="Arial Black" panose="020B0A04020102020204" pitchFamily="34" charset="0"/>
              </a:rPr>
              <a:t>El líder de los </a:t>
            </a:r>
            <a:r>
              <a:rPr lang="es-ES" sz="2800" dirty="0" err="1">
                <a:latin typeface="Arial Black" panose="020B0A04020102020204" pitchFamily="34" charset="0"/>
              </a:rPr>
              <a:t>Peeps</a:t>
            </a:r>
            <a:r>
              <a:rPr lang="es-ES" sz="2800" dirty="0">
                <a:latin typeface="Arial Black" panose="020B0A04020102020204" pitchFamily="34" charset="0"/>
              </a:rPr>
              <a:t> se llevó a </a:t>
            </a:r>
            <a:r>
              <a:rPr lang="en-US" sz="2800" dirty="0">
                <a:latin typeface="Arial Black" panose="020B0A04020102020204" pitchFamily="34" charset="0"/>
              </a:rPr>
              <a:t>___________ </a:t>
            </a:r>
            <a:r>
              <a:rPr lang="en-US" sz="2800" dirty="0" err="1">
                <a:latin typeface="Arial Black" panose="020B0A04020102020204" pitchFamily="34" charset="0"/>
              </a:rPr>
              <a:t>en</a:t>
            </a:r>
            <a:r>
              <a:rPr lang="en-US" sz="2800" dirty="0">
                <a:latin typeface="Arial Black" panose="020B0A04020102020204" pitchFamily="34" charset="0"/>
              </a:rPr>
              <a:t> la </a:t>
            </a:r>
            <a:r>
              <a:rPr lang="en-US" sz="2800" dirty="0" err="1">
                <a:latin typeface="Arial Black" panose="020B0A04020102020204" pitchFamily="34" charset="0"/>
              </a:rPr>
              <a:t>mitad</a:t>
            </a:r>
            <a:r>
              <a:rPr lang="en-US" sz="2800" dirty="0">
                <a:latin typeface="Arial Black" panose="020B0A04020102020204" pitchFamily="34" charset="0"/>
              </a:rPr>
              <a:t> de la </a:t>
            </a:r>
            <a:r>
              <a:rPr lang="en-US" sz="2800" dirty="0" err="1">
                <a:latin typeface="Arial Black" panose="020B0A04020102020204" pitchFamily="34" charset="0"/>
              </a:rPr>
              <a:t>noche</a:t>
            </a:r>
            <a:r>
              <a:rPr lang="en-US" sz="2800" dirty="0">
                <a:latin typeface="Arial Black" panose="020B0A04020102020204" pitchFamily="34" charset="0"/>
              </a:rPr>
              <a:t> y se lo/la </a:t>
            </a:r>
            <a:r>
              <a:rPr lang="en-US" sz="2800" dirty="0" err="1">
                <a:latin typeface="Arial Black" panose="020B0A04020102020204" pitchFamily="34" charset="0"/>
              </a:rPr>
              <a:t>puso</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microondas</a:t>
            </a:r>
            <a:r>
              <a:rPr lang="en-US" sz="2800" dirty="0">
                <a:latin typeface="Arial Black" panose="020B0A04020102020204" pitchFamily="34" charset="0"/>
              </a:rPr>
              <a:t>.</a:t>
            </a:r>
          </a:p>
        </p:txBody>
      </p:sp>
      <p:pic>
        <p:nvPicPr>
          <p:cNvPr id="10" name="Picture 9">
            <a:extLst>
              <a:ext uri="{FF2B5EF4-FFF2-40B4-BE49-F238E27FC236}">
                <a16:creationId xmlns:a16="http://schemas.microsoft.com/office/drawing/2014/main" id="{DA3461B4-D18E-4E4B-921F-E999851FF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261" y="2566906"/>
            <a:ext cx="2012950" cy="2108200"/>
          </a:xfrm>
          <a:prstGeom prst="rect">
            <a:avLst/>
          </a:prstGeom>
        </p:spPr>
      </p:pic>
      <p:pic>
        <p:nvPicPr>
          <p:cNvPr id="12" name="Picture 11">
            <a:extLst>
              <a:ext uri="{FF2B5EF4-FFF2-40B4-BE49-F238E27FC236}">
                <a16:creationId xmlns:a16="http://schemas.microsoft.com/office/drawing/2014/main" id="{F2742225-9E60-4E4B-A550-1DD5BB2A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44" y="4072379"/>
            <a:ext cx="2032000" cy="2546350"/>
          </a:xfrm>
          <a:prstGeom prst="rect">
            <a:avLst/>
          </a:prstGeom>
        </p:spPr>
      </p:pic>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1384995"/>
          </a:xfrm>
          <a:prstGeom prst="rect">
            <a:avLst/>
          </a:prstGeom>
          <a:noFill/>
        </p:spPr>
        <p:txBody>
          <a:bodyPr wrap="square" rtlCol="0">
            <a:spAutoFit/>
          </a:bodyPr>
          <a:lstStyle/>
          <a:p>
            <a:r>
              <a:rPr lang="en-US" sz="2800" dirty="0">
                <a:latin typeface="Arial Black" panose="020B0A04020102020204" pitchFamily="34" charset="0"/>
              </a:rPr>
              <a:t>Uno de los/las ___________ lo/la </a:t>
            </a:r>
            <a:r>
              <a:rPr lang="en-US" sz="2800" dirty="0" err="1">
                <a:latin typeface="Arial Black" panose="020B0A04020102020204" pitchFamily="34" charset="0"/>
              </a:rPr>
              <a:t>rescat</a:t>
            </a:r>
            <a:r>
              <a:rPr lang="es-ES" sz="2800" dirty="0" err="1">
                <a:latin typeface="Arial Black" panose="020B0A04020102020204" pitchFamily="34" charset="0"/>
              </a:rPr>
              <a:t>ó</a:t>
            </a:r>
            <a:r>
              <a:rPr lang="es-ES" sz="2800" dirty="0">
                <a:latin typeface="Arial Black" panose="020B0A04020102020204" pitchFamily="34" charset="0"/>
              </a:rPr>
              <a:t>, ¡justo a tiempo!</a:t>
            </a:r>
            <a:r>
              <a:rPr lang="en-US" sz="2800" dirty="0">
                <a:latin typeface="Arial Black" panose="020B0A04020102020204" pitchFamily="34" charset="0"/>
              </a:rPr>
              <a:t> </a:t>
            </a:r>
          </a:p>
        </p:txBody>
      </p:sp>
      <p:pic>
        <p:nvPicPr>
          <p:cNvPr id="23" name="Picture 22">
            <a:extLst>
              <a:ext uri="{FF2B5EF4-FFF2-40B4-BE49-F238E27FC236}">
                <a16:creationId xmlns:a16="http://schemas.microsoft.com/office/drawing/2014/main" id="{2D64CC3B-03DE-4103-AD47-AC4BE8A0B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573" y="1732179"/>
            <a:ext cx="3480741" cy="2200405"/>
          </a:xfrm>
          <a:prstGeom prst="rect">
            <a:avLst/>
          </a:prstGeom>
        </p:spPr>
      </p:pic>
    </p:spTree>
    <p:extLst>
      <p:ext uri="{BB962C8B-B14F-4D97-AF65-F5344CB8AC3E}">
        <p14:creationId xmlns:p14="http://schemas.microsoft.com/office/powerpoint/2010/main" val="343548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TERCER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7080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26244" y="273377"/>
            <a:ext cx="5297864" cy="5693866"/>
          </a:xfrm>
          <a:prstGeom prst="rect">
            <a:avLst/>
          </a:prstGeom>
          <a:noFill/>
        </p:spPr>
        <p:txBody>
          <a:bodyPr wrap="square" rtlCol="0">
            <a:spAutoFit/>
          </a:bodyPr>
          <a:lstStyle/>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no saben porque no le gustan a la gente. En sus opiniones, son dulces, coloridos, y justo lo que quiere cualquiera niño en su canasta de Pascua.</a:t>
            </a:r>
          </a:p>
          <a:p>
            <a:endParaRPr lang="es-ES" sz="2800" dirty="0">
              <a:latin typeface="Arial Black" panose="020B0A04020102020204" pitchFamily="34" charset="0"/>
            </a:endParaRPr>
          </a:p>
          <a:p>
            <a:r>
              <a:rPr lang="es-ES" sz="2800" dirty="0">
                <a:latin typeface="Arial Black" panose="020B0A04020102020204" pitchFamily="34" charset="0"/>
              </a:rPr>
              <a:t>Existe un meme en inglés que dice que puedes disfrutarlos mejor por tirarlos directamente al bote de basura.</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4CFC484B-8B38-46BE-959F-D247E6B21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56" y="3271101"/>
            <a:ext cx="6100564" cy="3412503"/>
          </a:xfrm>
          <a:prstGeom prst="rect">
            <a:avLst/>
          </a:prstGeom>
        </p:spPr>
      </p:pic>
    </p:spTree>
    <p:extLst>
      <p:ext uri="{BB962C8B-B14F-4D97-AF65-F5344CB8AC3E}">
        <p14:creationId xmlns:p14="http://schemas.microsoft.com/office/powerpoint/2010/main" val="789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235670"/>
            <a:ext cx="4713402" cy="5693866"/>
          </a:xfrm>
          <a:prstGeom prst="rect">
            <a:avLst/>
          </a:prstGeom>
          <a:noFill/>
        </p:spPr>
        <p:txBody>
          <a:bodyPr wrap="square" rtlCol="0">
            <a:spAutoFit/>
          </a:bodyPr>
          <a:lstStyle/>
          <a:p>
            <a:r>
              <a:rPr lang="es-ES" sz="2800" dirty="0">
                <a:latin typeface="Arial Black" panose="020B0A04020102020204" pitchFamily="34" charset="0"/>
              </a:rPr>
              <a:t>A los </a:t>
            </a:r>
            <a:r>
              <a:rPr lang="es-ES" sz="2800" dirty="0" err="1">
                <a:latin typeface="Arial Black" panose="020B0A04020102020204" pitchFamily="34" charset="0"/>
              </a:rPr>
              <a:t>Peeps</a:t>
            </a:r>
            <a:r>
              <a:rPr lang="es-ES" sz="2800" dirty="0">
                <a:latin typeface="Arial Black" panose="020B0A04020102020204" pitchFamily="34" charset="0"/>
              </a:rPr>
              <a:t>, no les gustaban para nada este meme.</a:t>
            </a:r>
          </a:p>
          <a:p>
            <a:endParaRPr lang="es-ES" sz="2800" dirty="0">
              <a:latin typeface="Arial Black" panose="020B0A04020102020204" pitchFamily="34" charset="0"/>
            </a:endParaRPr>
          </a:p>
          <a:p>
            <a:r>
              <a:rPr lang="es-ES" sz="2800" dirty="0">
                <a:latin typeface="Arial Black" panose="020B0A04020102020204" pitchFamily="34" charset="0"/>
              </a:rPr>
              <a:t>Querían encontrar el</a:t>
            </a:r>
            <a:r>
              <a:rPr lang="en-US" sz="2800" dirty="0">
                <a:latin typeface="Arial Black" panose="020B0A04020102020204" pitchFamily="34" charset="0"/>
              </a:rPr>
              <a:t>/la </a:t>
            </a:r>
            <a:r>
              <a:rPr lang="en-US" sz="2800" dirty="0" err="1">
                <a:latin typeface="Arial Black" panose="020B0A04020102020204" pitchFamily="34" charset="0"/>
              </a:rPr>
              <a:t>responsable</a:t>
            </a:r>
            <a:r>
              <a:rPr lang="en-US" sz="2800" dirty="0">
                <a:latin typeface="Arial Black" panose="020B0A04020102020204" pitchFamily="34" charset="0"/>
              </a:rPr>
              <a:t> de </a:t>
            </a:r>
            <a:r>
              <a:rPr lang="en-US" sz="2800" dirty="0" err="1">
                <a:latin typeface="Arial Black" panose="020B0A04020102020204" pitchFamily="34" charset="0"/>
              </a:rPr>
              <a:t>esto</a:t>
            </a:r>
            <a:r>
              <a:rPr lang="en-US" sz="2800" dirty="0">
                <a:latin typeface="Arial Black" panose="020B0A04020102020204" pitchFamily="34" charset="0"/>
              </a:rPr>
              <a:t>.</a:t>
            </a:r>
            <a:endParaRPr lang="es-ES" sz="2800" dirty="0">
              <a:latin typeface="Arial Black" panose="020B0A04020102020204" pitchFamily="34" charset="0"/>
            </a:endParaRPr>
          </a:p>
          <a:p>
            <a:endParaRPr lang="es-ES" sz="2800" dirty="0">
              <a:latin typeface="Arial Black" panose="020B0A04020102020204" pitchFamily="34" charset="0"/>
            </a:endParaRPr>
          </a:p>
          <a:p>
            <a:r>
              <a:rPr lang="es-ES" sz="2800" dirty="0">
                <a:latin typeface="Arial Black" panose="020B0A04020102020204" pitchFamily="34" charset="0"/>
              </a:rPr>
              <a:t>Hicieron una investigación en Internet y encontraron a la persona quien lo hizo.</a:t>
            </a:r>
          </a:p>
          <a:p>
            <a:endParaRPr lang="es-ES" sz="2800" dirty="0">
              <a:latin typeface="Arial Black" panose="020B0A04020102020204" pitchFamily="34" charset="0"/>
            </a:endParaRPr>
          </a:p>
        </p:txBody>
      </p:sp>
      <p:sp>
        <p:nvSpPr>
          <p:cNvPr id="8" name="TextBox 7">
            <a:extLst>
              <a:ext uri="{FF2B5EF4-FFF2-40B4-BE49-F238E27FC236}">
                <a16:creationId xmlns:a16="http://schemas.microsoft.com/office/drawing/2014/main" id="{7ECD7B6E-7885-4EB5-AD39-AC5E5BC6D619}"/>
              </a:ext>
            </a:extLst>
          </p:cNvPr>
          <p:cNvSpPr txBox="1"/>
          <p:nvPr/>
        </p:nvSpPr>
        <p:spPr>
          <a:xfrm>
            <a:off x="5015060" y="235670"/>
            <a:ext cx="5835192" cy="5262979"/>
          </a:xfrm>
          <a:prstGeom prst="rect">
            <a:avLst/>
          </a:prstGeom>
          <a:noFill/>
        </p:spPr>
        <p:txBody>
          <a:bodyPr wrap="square" rtlCol="0">
            <a:spAutoFit/>
          </a:bodyPr>
          <a:lstStyle/>
          <a:p>
            <a:r>
              <a:rPr lang="es-ES" sz="2800" dirty="0">
                <a:latin typeface="Arial Black" panose="020B0A04020102020204" pitchFamily="34" charset="0"/>
              </a:rPr>
              <a:t>Fueron a la casa de </a:t>
            </a:r>
            <a:r>
              <a:rPr lang="en-US" sz="2800" dirty="0">
                <a:latin typeface="Arial Black" panose="020B0A04020102020204" pitchFamily="34" charset="0"/>
              </a:rPr>
              <a:t>___________ y </a:t>
            </a:r>
            <a:r>
              <a:rPr lang="en-US" sz="2800" dirty="0" err="1">
                <a:latin typeface="Arial Black" panose="020B0A04020102020204" pitchFamily="34" charset="0"/>
              </a:rPr>
              <a:t>destuyeron</a:t>
            </a:r>
            <a:r>
              <a:rPr lang="en-US" sz="2800" dirty="0">
                <a:latin typeface="Arial Black" panose="020B0A04020102020204" pitchFamily="34" charset="0"/>
              </a:rPr>
              <a:t> </a:t>
            </a:r>
            <a:r>
              <a:rPr lang="en-US" sz="2800" dirty="0" err="1">
                <a:latin typeface="Arial Black" panose="020B0A04020102020204" pitchFamily="34" charset="0"/>
              </a:rPr>
              <a:t>su</a:t>
            </a:r>
            <a:r>
              <a:rPr lang="en-US" sz="2800" dirty="0">
                <a:latin typeface="Arial Black" panose="020B0A04020102020204" pitchFamily="34" charset="0"/>
              </a:rPr>
              <a:t> </a:t>
            </a:r>
            <a:r>
              <a:rPr lang="en-US" sz="2800" dirty="0" err="1">
                <a:latin typeface="Arial Black" panose="020B0A04020102020204" pitchFamily="34" charset="0"/>
              </a:rPr>
              <a:t>computadora</a:t>
            </a:r>
            <a:r>
              <a:rPr lang="en-US" sz="2800" dirty="0">
                <a:latin typeface="Arial Black" panose="020B0A04020102020204" pitchFamily="34" charset="0"/>
              </a:rPr>
              <a:t> Chromebook para que no </a:t>
            </a:r>
            <a:r>
              <a:rPr lang="en-US" sz="2800" dirty="0" err="1">
                <a:latin typeface="Arial Black" panose="020B0A04020102020204" pitchFamily="34" charset="0"/>
              </a:rPr>
              <a:t>podr</a:t>
            </a:r>
            <a:r>
              <a:rPr lang="es-ES" sz="2800" dirty="0" err="1">
                <a:latin typeface="Arial Black" panose="020B0A04020102020204" pitchFamily="34" charset="0"/>
              </a:rPr>
              <a:t>ía</a:t>
            </a:r>
            <a:r>
              <a:rPr lang="es-ES" sz="2800" dirty="0">
                <a:latin typeface="Arial Black" panose="020B0A04020102020204" pitchFamily="34" charset="0"/>
              </a:rPr>
              <a:t> hacer más memes como este en el futuro.</a:t>
            </a:r>
          </a:p>
          <a:p>
            <a:endParaRPr lang="es-ES" sz="2800" dirty="0">
              <a:latin typeface="Arial Black" panose="020B0A04020102020204" pitchFamily="34" charset="0"/>
            </a:endParaRPr>
          </a:p>
          <a:p>
            <a:r>
              <a:rPr lang="es-ES" sz="2800" dirty="0">
                <a:latin typeface="Arial Black" panose="020B0A04020102020204" pitchFamily="34" charset="0"/>
              </a:rPr>
              <a:t>¡(</a:t>
            </a:r>
            <a:r>
              <a:rPr lang="es-ES" sz="2800" dirty="0" err="1">
                <a:latin typeface="Arial Black" panose="020B0A04020102020204" pitchFamily="34" charset="0"/>
              </a:rPr>
              <a:t>Name</a:t>
            </a:r>
            <a:r>
              <a:rPr lang="es-ES" sz="2800" dirty="0">
                <a:latin typeface="Arial Black" panose="020B0A04020102020204" pitchFamily="34" charset="0"/>
              </a:rPr>
              <a:t> </a:t>
            </a:r>
            <a:r>
              <a:rPr lang="es-ES" sz="2800" dirty="0" err="1">
                <a:latin typeface="Arial Black" panose="020B0A04020102020204" pitchFamily="34" charset="0"/>
              </a:rPr>
              <a:t>of</a:t>
            </a:r>
            <a:r>
              <a:rPr lang="es-ES" sz="2800" dirty="0">
                <a:latin typeface="Arial Black" panose="020B0A04020102020204" pitchFamily="34" charset="0"/>
              </a:rPr>
              <a:t> media </a:t>
            </a:r>
          </a:p>
          <a:p>
            <a:r>
              <a:rPr lang="es-ES" sz="2800" dirty="0">
                <a:latin typeface="Arial Black" panose="020B0A04020102020204" pitchFamily="34" charset="0"/>
              </a:rPr>
              <a:t>center </a:t>
            </a:r>
            <a:r>
              <a:rPr lang="es-ES" sz="2800" dirty="0" err="1">
                <a:latin typeface="Arial Black" panose="020B0A04020102020204" pitchFamily="34" charset="0"/>
              </a:rPr>
              <a:t>aide</a:t>
            </a:r>
            <a:r>
              <a:rPr lang="es-ES" sz="2800" dirty="0">
                <a:latin typeface="Arial Black" panose="020B0A04020102020204" pitchFamily="34" charset="0"/>
              </a:rPr>
              <a:t>) estaba</a:t>
            </a:r>
          </a:p>
          <a:p>
            <a:r>
              <a:rPr lang="es-ES" sz="2800" dirty="0">
                <a:latin typeface="Arial Black" panose="020B0A04020102020204" pitchFamily="34" charset="0"/>
              </a:rPr>
              <a:t>muy enojado(a) con</a:t>
            </a:r>
          </a:p>
          <a:p>
            <a:r>
              <a:rPr lang="en-US" sz="2800" dirty="0">
                <a:latin typeface="Arial Black" panose="020B0A04020102020204" pitchFamily="34" charset="0"/>
              </a:rPr>
              <a:t>___________!</a:t>
            </a:r>
            <a:endParaRPr lang="es-ES" sz="2800" dirty="0">
              <a:latin typeface="Arial Black" panose="020B0A04020102020204" pitchFamily="34" charset="0"/>
            </a:endParaRPr>
          </a:p>
          <a:p>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0A97F771-4DEA-426C-85A6-13037424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268" y="3563332"/>
            <a:ext cx="2808289" cy="3113202"/>
          </a:xfrm>
          <a:prstGeom prst="rect">
            <a:avLst/>
          </a:prstGeom>
        </p:spPr>
      </p:pic>
    </p:spTree>
    <p:extLst>
      <p:ext uri="{BB962C8B-B14F-4D97-AF65-F5344CB8AC3E}">
        <p14:creationId xmlns:p14="http://schemas.microsoft.com/office/powerpoint/2010/main" val="82038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CUARTO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43760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n-US" sz="2800" dirty="0">
                <a:latin typeface="Arial Black" panose="020B0A04020102020204" pitchFamily="34" charset="0"/>
              </a:rPr>
              <a:t>A los Peeps solo les </a:t>
            </a:r>
            <a:r>
              <a:rPr lang="en-US" sz="2800" dirty="0" err="1">
                <a:latin typeface="Arial Black" panose="020B0A04020102020204" pitchFamily="34" charset="0"/>
              </a:rPr>
              <a:t>quedaba</a:t>
            </a:r>
            <a:r>
              <a:rPr lang="en-US" sz="2800" dirty="0">
                <a:latin typeface="Arial Black" panose="020B0A04020102020204" pitchFamily="34" charset="0"/>
              </a:rPr>
              <a:t> </a:t>
            </a:r>
            <a:r>
              <a:rPr lang="en-US" sz="2800" dirty="0" err="1">
                <a:latin typeface="Arial Black" panose="020B0A04020102020204" pitchFamily="34" charset="0"/>
              </a:rPr>
              <a:t>menos</a:t>
            </a:r>
            <a:r>
              <a:rPr lang="en-US" sz="2800" dirty="0">
                <a:latin typeface="Arial Black" panose="020B0A04020102020204" pitchFamily="34" charset="0"/>
              </a:rPr>
              <a:t> de una </a:t>
            </a:r>
            <a:r>
              <a:rPr lang="en-US" sz="2800" dirty="0" err="1">
                <a:latin typeface="Arial Black" panose="020B0A04020102020204" pitchFamily="34" charset="0"/>
              </a:rPr>
              <a:t>semana</a:t>
            </a:r>
            <a:r>
              <a:rPr lang="en-US" sz="2800" dirty="0">
                <a:latin typeface="Arial Black" panose="020B0A04020102020204" pitchFamily="34" charset="0"/>
              </a:rPr>
              <a:t> antes de ser </a:t>
            </a:r>
            <a:r>
              <a:rPr lang="en-US" sz="2800" dirty="0" err="1">
                <a:latin typeface="Arial Black" panose="020B0A04020102020204" pitchFamily="34" charset="0"/>
              </a:rPr>
              <a:t>desechados</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contenedor</a:t>
            </a:r>
            <a:r>
              <a:rPr lang="en-US" sz="2800" dirty="0">
                <a:latin typeface="Arial Black" panose="020B0A04020102020204" pitchFamily="34" charset="0"/>
              </a:rPr>
              <a:t> de </a:t>
            </a:r>
            <a:r>
              <a:rPr lang="en-US" sz="2800" dirty="0" err="1">
                <a:latin typeface="Arial Black" panose="020B0A04020102020204" pitchFamily="34" charset="0"/>
              </a:rPr>
              <a:t>basura</a:t>
            </a:r>
            <a:r>
              <a:rPr lang="en-US" sz="2800" dirty="0">
                <a:latin typeface="Arial Black" panose="020B0A04020102020204" pitchFamily="34" charset="0"/>
              </a:rPr>
              <a:t> </a:t>
            </a:r>
            <a:r>
              <a:rPr lang="en-US" sz="2800" dirty="0" err="1">
                <a:latin typeface="Arial Black" panose="020B0A04020102020204" pitchFamily="34" charset="0"/>
              </a:rPr>
              <a:t>detrás</a:t>
            </a:r>
            <a:r>
              <a:rPr lang="en-US" sz="2800" dirty="0">
                <a:latin typeface="Arial Black" panose="020B0A04020102020204" pitchFamily="34" charset="0"/>
              </a:rPr>
              <a:t> de Meijer </a:t>
            </a:r>
            <a:r>
              <a:rPr lang="en-US" sz="2800" dirty="0" err="1">
                <a:latin typeface="Arial Black" panose="020B0A04020102020204" pitchFamily="34" charset="0"/>
              </a:rPr>
              <a:t>porque</a:t>
            </a:r>
            <a:r>
              <a:rPr lang="en-US" sz="2800" dirty="0">
                <a:latin typeface="Arial Black" panose="020B0A04020102020204" pitchFamily="34" charset="0"/>
              </a:rPr>
              <a:t> era </a:t>
            </a:r>
            <a:r>
              <a:rPr lang="en-US" sz="2800" dirty="0" err="1">
                <a:latin typeface="Arial Black" panose="020B0A04020102020204" pitchFamily="34" charset="0"/>
              </a:rPr>
              <a:t>casi</a:t>
            </a:r>
            <a:r>
              <a:rPr lang="en-US" sz="2800" dirty="0">
                <a:latin typeface="Arial Black" panose="020B0A04020102020204" pitchFamily="34" charset="0"/>
              </a:rPr>
              <a:t> el primero de </a:t>
            </a:r>
            <a:r>
              <a:rPr lang="en-US" sz="2800" dirty="0" err="1">
                <a:latin typeface="Arial Black" panose="020B0A04020102020204" pitchFamily="34" charset="0"/>
              </a:rPr>
              <a:t>junio</a:t>
            </a:r>
            <a:r>
              <a:rPr lang="en-US" sz="2800" dirty="0">
                <a:latin typeface="Arial Black" panose="020B0A04020102020204" pitchFamily="34" charset="0"/>
              </a:rPr>
              <a:t> y </a:t>
            </a:r>
            <a:r>
              <a:rPr lang="en-US" sz="2800" dirty="0" err="1">
                <a:latin typeface="Arial Black" panose="020B0A04020102020204" pitchFamily="34" charset="0"/>
              </a:rPr>
              <a:t>nadie</a:t>
            </a:r>
            <a:r>
              <a:rPr lang="en-US" sz="2800" dirty="0">
                <a:latin typeface="Arial Black" panose="020B0A04020102020204" pitchFamily="34" charset="0"/>
              </a:rPr>
              <a:t> </a:t>
            </a:r>
            <a:r>
              <a:rPr lang="en-US" sz="2800" dirty="0" err="1">
                <a:latin typeface="Arial Black" panose="020B0A04020102020204" pitchFamily="34" charset="0"/>
              </a:rPr>
              <a:t>quería</a:t>
            </a:r>
            <a:r>
              <a:rPr lang="en-US" sz="2800" dirty="0">
                <a:latin typeface="Arial Black" panose="020B0A04020102020204" pitchFamily="34" charset="0"/>
              </a:rPr>
              <a:t> </a:t>
            </a:r>
            <a:r>
              <a:rPr lang="en-US" sz="2800" dirty="0" err="1">
                <a:latin typeface="Arial Black" panose="020B0A04020102020204" pitchFamily="34" charset="0"/>
              </a:rPr>
              <a:t>comprarlos</a:t>
            </a:r>
            <a:r>
              <a:rPr lang="en-US" sz="2800" dirty="0">
                <a:latin typeface="Arial Black" panose="020B0A04020102020204" pitchFamily="34" charset="0"/>
              </a:rPr>
              <a:t>.</a:t>
            </a:r>
          </a:p>
          <a:p>
            <a:endParaRPr lang="es-ES" sz="2800" dirty="0">
              <a:latin typeface="Arial Black" panose="020B0A04020102020204" pitchFamily="34" charset="0"/>
            </a:endParaRPr>
          </a:p>
          <a:p>
            <a:r>
              <a:rPr lang="es-ES" sz="2800" dirty="0">
                <a:latin typeface="Arial Black" panose="020B0A04020102020204" pitchFamily="34" charset="0"/>
              </a:rPr>
              <a:t>L</a:t>
            </a:r>
            <a:r>
              <a:rPr lang="en-US" sz="2800" dirty="0" err="1">
                <a:latin typeface="Arial Black" panose="020B0A04020102020204" pitchFamily="34" charset="0"/>
              </a:rPr>
              <a:t>os</a:t>
            </a:r>
            <a:r>
              <a:rPr lang="en-US" sz="2800" dirty="0">
                <a:latin typeface="Arial Black" panose="020B0A04020102020204" pitchFamily="34" charset="0"/>
              </a:rPr>
              <a:t> </a:t>
            </a:r>
            <a:r>
              <a:rPr lang="en-US" sz="2800" dirty="0" err="1">
                <a:latin typeface="Arial Black" panose="020B0A04020102020204" pitchFamily="34" charset="0"/>
              </a:rPr>
              <a:t>expertos</a:t>
            </a:r>
            <a:r>
              <a:rPr lang="en-US" sz="2800" dirty="0">
                <a:latin typeface="Arial Black" panose="020B0A04020102020204" pitchFamily="34" charset="0"/>
              </a:rPr>
              <a:t> </a:t>
            </a:r>
            <a:r>
              <a:rPr lang="en-US" sz="2800" dirty="0" err="1">
                <a:latin typeface="Arial Black" panose="020B0A04020102020204" pitchFamily="34" charset="0"/>
              </a:rPr>
              <a:t>dicen</a:t>
            </a:r>
            <a:r>
              <a:rPr lang="en-US" sz="2800" dirty="0">
                <a:latin typeface="Arial Black" panose="020B0A04020102020204" pitchFamily="34" charset="0"/>
              </a:rPr>
              <a:t> que </a:t>
            </a:r>
            <a:r>
              <a:rPr lang="en-US" sz="2800" dirty="0" err="1">
                <a:latin typeface="Arial Black" panose="020B0A04020102020204" pitchFamily="34" charset="0"/>
              </a:rPr>
              <a:t>ellos</a:t>
            </a:r>
            <a:r>
              <a:rPr lang="en-US" sz="2800" dirty="0">
                <a:latin typeface="Arial Black" panose="020B0A04020102020204" pitchFamily="34" charset="0"/>
              </a:rPr>
              <a:t> solo se </a:t>
            </a:r>
            <a:r>
              <a:rPr lang="en-US" sz="2800" dirty="0" err="1">
                <a:latin typeface="Arial Black" panose="020B0A04020102020204" pitchFamily="34" charset="0"/>
              </a:rPr>
              <a:t>mantienen</a:t>
            </a:r>
            <a:r>
              <a:rPr lang="en-US" sz="2800" dirty="0">
                <a:latin typeface="Arial Black" panose="020B0A04020102020204" pitchFamily="34" charset="0"/>
              </a:rPr>
              <a:t> frescos por dos o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a:t>
            </a:r>
            <a:r>
              <a:rPr lang="en-US" sz="2800" dirty="0" err="1">
                <a:latin typeface="Arial Black" panose="020B0A04020102020204" pitchFamily="34" charset="0"/>
              </a:rPr>
              <a:t>Después</a:t>
            </a:r>
            <a:r>
              <a:rPr lang="en-US" sz="2800" dirty="0">
                <a:latin typeface="Arial Black" panose="020B0A04020102020204" pitchFamily="34" charset="0"/>
              </a:rPr>
              <a:t> de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se </a:t>
            </a:r>
            <a:r>
              <a:rPr lang="en-US" sz="2800" dirty="0" err="1">
                <a:latin typeface="Arial Black" panose="020B0A04020102020204" pitchFamily="34" charset="0"/>
              </a:rPr>
              <a:t>hacen</a:t>
            </a:r>
            <a:r>
              <a:rPr lang="en-US" sz="2800" dirty="0">
                <a:latin typeface="Arial Black" panose="020B0A04020102020204" pitchFamily="34" charset="0"/>
              </a:rPr>
              <a:t> </a:t>
            </a:r>
            <a:r>
              <a:rPr lang="en-US" sz="2800" dirty="0" err="1">
                <a:latin typeface="Arial Black" panose="020B0A04020102020204" pitchFamily="34" charset="0"/>
              </a:rPr>
              <a:t>rancios</a:t>
            </a:r>
            <a:r>
              <a:rPr lang="en-US" sz="2800" dirty="0">
                <a:latin typeface="Arial Black" panose="020B0A04020102020204" pitchFamily="34" charset="0"/>
              </a:rPr>
              <a:t>.</a:t>
            </a: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F48778B4-692F-4E06-8F5D-563030A1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712" y="147034"/>
            <a:ext cx="4083181" cy="3048089"/>
          </a:xfrm>
          <a:prstGeom prst="rect">
            <a:avLst/>
          </a:prstGeom>
        </p:spPr>
      </p:pic>
      <p:sp>
        <p:nvSpPr>
          <p:cNvPr id="5" name="TextBox 4">
            <a:extLst>
              <a:ext uri="{FF2B5EF4-FFF2-40B4-BE49-F238E27FC236}">
                <a16:creationId xmlns:a16="http://schemas.microsoft.com/office/drawing/2014/main" id="{C1302F26-0D29-4353-BFC3-CABA858BD094}"/>
              </a:ext>
            </a:extLst>
          </p:cNvPr>
          <p:cNvSpPr txBox="1"/>
          <p:nvPr/>
        </p:nvSpPr>
        <p:spPr>
          <a:xfrm>
            <a:off x="7771712" y="3255479"/>
            <a:ext cx="4543720" cy="1785104"/>
          </a:xfrm>
          <a:prstGeom prst="rect">
            <a:avLst/>
          </a:prstGeom>
          <a:noFill/>
        </p:spPr>
        <p:txBody>
          <a:bodyPr wrap="square" rtlCol="0">
            <a:spAutoFit/>
          </a:bodyPr>
          <a:lstStyle/>
          <a:p>
            <a:r>
              <a:rPr lang="es-ES" sz="2200" dirty="0">
                <a:latin typeface="Arial Black" panose="020B0A04020102020204" pitchFamily="34" charset="0"/>
              </a:rPr>
              <a:t>Muchos negocios tienen al menos un contenedor exclusivamente para el cartón para que se pueda reciclar.</a:t>
            </a:r>
            <a:endParaRPr lang="en-US" sz="2200" dirty="0">
              <a:latin typeface="Arial Black" panose="020B0A04020102020204" pitchFamily="34" charset="0"/>
            </a:endParaRPr>
          </a:p>
        </p:txBody>
      </p:sp>
      <p:pic>
        <p:nvPicPr>
          <p:cNvPr id="7" name="Picture 6">
            <a:extLst>
              <a:ext uri="{FF2B5EF4-FFF2-40B4-BE49-F238E27FC236}">
                <a16:creationId xmlns:a16="http://schemas.microsoft.com/office/drawing/2014/main" id="{E58E8988-06E3-466B-B47C-FC9D76098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082" y="5100939"/>
            <a:ext cx="3385258" cy="1644095"/>
          </a:xfrm>
          <a:prstGeom prst="rect">
            <a:avLst/>
          </a:prstGeom>
        </p:spPr>
      </p:pic>
    </p:spTree>
    <p:extLst>
      <p:ext uri="{BB962C8B-B14F-4D97-AF65-F5344CB8AC3E}">
        <p14:creationId xmlns:p14="http://schemas.microsoft.com/office/powerpoint/2010/main" val="345751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7417415"/>
          </a:xfrm>
          <a:prstGeom prst="rect">
            <a:avLst/>
          </a:prstGeom>
          <a:noFill/>
        </p:spPr>
        <p:txBody>
          <a:bodyPr wrap="square" rtlCol="0">
            <a:spAutoFit/>
          </a:bodyPr>
          <a:lstStyle/>
          <a:p>
            <a:r>
              <a:rPr lang="es-ES" sz="2800" dirty="0">
                <a:latin typeface="Arial Black" panose="020B0A04020102020204" pitchFamily="34" charset="0"/>
              </a:rPr>
              <a:t>Uno de los empleados,</a:t>
            </a:r>
            <a:r>
              <a:rPr lang="en-US" sz="2800" dirty="0">
                <a:latin typeface="Arial Black" panose="020B0A04020102020204" pitchFamily="34" charset="0"/>
              </a:rPr>
              <a:t> ___________, </a:t>
            </a:r>
            <a:r>
              <a:rPr lang="en-US" sz="2800" dirty="0" err="1">
                <a:latin typeface="Arial Black" panose="020B0A04020102020204" pitchFamily="34" charset="0"/>
              </a:rPr>
              <a:t>vio</a:t>
            </a:r>
            <a:r>
              <a:rPr lang="en-US" sz="2800" dirty="0">
                <a:latin typeface="Arial Black" panose="020B0A04020102020204" pitchFamily="34" charset="0"/>
              </a:rPr>
              <a:t> a una </a:t>
            </a:r>
            <a:r>
              <a:rPr lang="en-US" sz="2800" dirty="0" err="1">
                <a:latin typeface="Arial Black" panose="020B0A04020102020204" pitchFamily="34" charset="0"/>
              </a:rPr>
              <a:t>niña</a:t>
            </a:r>
            <a:r>
              <a:rPr lang="en-US" sz="2800" dirty="0">
                <a:latin typeface="Arial Black" panose="020B0A04020102020204" pitchFamily="34" charset="0"/>
              </a:rPr>
              <a:t> que </a:t>
            </a:r>
            <a:r>
              <a:rPr lang="en-US" sz="2800" dirty="0" err="1">
                <a:latin typeface="Arial Black" panose="020B0A04020102020204" pitchFamily="34" charset="0"/>
              </a:rPr>
              <a:t>estaba</a:t>
            </a:r>
            <a:r>
              <a:rPr lang="en-US" sz="2800" dirty="0">
                <a:latin typeface="Arial Black" panose="020B0A04020102020204" pitchFamily="34" charset="0"/>
              </a:rPr>
              <a:t> </a:t>
            </a:r>
            <a:r>
              <a:rPr lang="en-US" sz="2800" dirty="0" err="1">
                <a:latin typeface="Arial Black" panose="020B0A04020102020204" pitchFamily="34" charset="0"/>
              </a:rPr>
              <a:t>mirando</a:t>
            </a:r>
            <a:r>
              <a:rPr lang="en-US" sz="2800" dirty="0">
                <a:latin typeface="Arial Black" panose="020B0A04020102020204" pitchFamily="34" charset="0"/>
              </a:rPr>
              <a:t> las </a:t>
            </a:r>
            <a:r>
              <a:rPr lang="en-US" sz="2800" dirty="0" err="1">
                <a:latin typeface="Arial Black" panose="020B0A04020102020204" pitchFamily="34" charset="0"/>
              </a:rPr>
              <a:t>muchas</a:t>
            </a:r>
            <a:r>
              <a:rPr lang="en-US" sz="2800" dirty="0">
                <a:latin typeface="Arial Black" panose="020B0A04020102020204" pitchFamily="34" charset="0"/>
              </a:rPr>
              <a:t> </a:t>
            </a:r>
            <a:r>
              <a:rPr lang="en-US" sz="2800" dirty="0" err="1">
                <a:latin typeface="Arial Black" panose="020B0A04020102020204" pitchFamily="34" charset="0"/>
              </a:rPr>
              <a:t>variedades</a:t>
            </a:r>
            <a:r>
              <a:rPr lang="en-US" sz="2800" dirty="0">
                <a:latin typeface="Arial Black" panose="020B0A04020102020204" pitchFamily="34" charset="0"/>
              </a:rPr>
              <a:t> de Peeps que </a:t>
            </a:r>
            <a:r>
              <a:rPr lang="es-ES" sz="2800" dirty="0">
                <a:latin typeface="Arial Black" panose="020B0A04020102020204" pitchFamily="34" charset="0"/>
              </a:rPr>
              <a:t>tenía la tienda.</a:t>
            </a:r>
          </a:p>
          <a:p>
            <a:endParaRPr lang="es-ES" sz="2800" dirty="0">
              <a:latin typeface="Arial Black" panose="020B0A04020102020204" pitchFamily="34" charset="0"/>
            </a:endParaRPr>
          </a:p>
          <a:p>
            <a:r>
              <a:rPr lang="en-US" sz="2800" dirty="0">
                <a:latin typeface="Arial Black" panose="020B0A04020102020204" pitchFamily="34" charset="0"/>
              </a:rPr>
              <a:t>___________ le </a:t>
            </a:r>
            <a:r>
              <a:rPr lang="en-US" sz="2800" dirty="0" err="1">
                <a:latin typeface="Arial Black" panose="020B0A04020102020204" pitchFamily="34" charset="0"/>
              </a:rPr>
              <a:t>dijo</a:t>
            </a:r>
            <a:r>
              <a:rPr lang="en-US" sz="2800" dirty="0">
                <a:latin typeface="Arial Black" panose="020B0A04020102020204" pitchFamily="34" charset="0"/>
              </a:rPr>
              <a:t> a la </a:t>
            </a:r>
            <a:r>
              <a:rPr lang="en-US" sz="2800" dirty="0" err="1">
                <a:latin typeface="Arial Black" panose="020B0A04020102020204" pitchFamily="34" charset="0"/>
              </a:rPr>
              <a:t>ni</a:t>
            </a:r>
            <a:r>
              <a:rPr lang="es-ES" sz="2800" dirty="0" err="1">
                <a:latin typeface="Arial Black" panose="020B0A04020102020204" pitchFamily="34" charset="0"/>
              </a:rPr>
              <a:t>ña</a:t>
            </a:r>
            <a:r>
              <a:rPr lang="es-ES" sz="2800" dirty="0">
                <a:latin typeface="Arial Black" panose="020B0A04020102020204" pitchFamily="34" charset="0"/>
              </a:rPr>
              <a:t> que había aún más </a:t>
            </a:r>
            <a:r>
              <a:rPr lang="es-ES" sz="2800" dirty="0" err="1">
                <a:latin typeface="Arial Black" panose="020B0A04020102020204" pitchFamily="34" charset="0"/>
              </a:rPr>
              <a:t>Peeps</a:t>
            </a:r>
            <a:r>
              <a:rPr lang="es-ES" sz="2800" dirty="0">
                <a:latin typeface="Arial Black" panose="020B0A04020102020204" pitchFamily="34" charset="0"/>
              </a:rPr>
              <a:t> en la parte de atrás del supermercado. Fue a buscarlos.</a:t>
            </a:r>
          </a:p>
          <a:p>
            <a:endParaRPr lang="es-ES" sz="2800" dirty="0">
              <a:latin typeface="Arial Black" panose="020B0A04020102020204" pitchFamily="34" charset="0"/>
            </a:endParaRPr>
          </a:p>
          <a:p>
            <a:r>
              <a:rPr lang="es-ES" sz="2800" dirty="0">
                <a:latin typeface="Arial Black" panose="020B0A04020102020204" pitchFamily="34" charset="0"/>
              </a:rPr>
              <a:t>En la parte de atrás, un </a:t>
            </a:r>
            <a:r>
              <a:rPr lang="es-ES" sz="2800" dirty="0" err="1">
                <a:latin typeface="Arial Black" panose="020B0A04020102020204" pitchFamily="34" charset="0"/>
              </a:rPr>
              <a:t>Peep</a:t>
            </a:r>
            <a:r>
              <a:rPr lang="es-ES" sz="2800" dirty="0">
                <a:latin typeface="Arial Black" panose="020B0A04020102020204" pitchFamily="34" charset="0"/>
              </a:rPr>
              <a:t> esperaba al empleado. </a:t>
            </a:r>
          </a:p>
          <a:p>
            <a:endParaRPr lang="es-ES" sz="2800" dirty="0">
              <a:latin typeface="Arial Black" panose="020B0A04020102020204" pitchFamily="34" charset="0"/>
            </a:endParaRPr>
          </a:p>
          <a:p>
            <a:endParaRPr lang="en-US" sz="2800" dirty="0">
              <a:latin typeface="Arial Black" panose="020B0A04020102020204" pitchFamily="34" charset="0"/>
            </a:endParaRP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B53C5211-17A1-4C7D-85CF-D75532CC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154" y="207390"/>
            <a:ext cx="4320619" cy="3240464"/>
          </a:xfrm>
          <a:prstGeom prst="rect">
            <a:avLst/>
          </a:prstGeom>
        </p:spPr>
      </p:pic>
      <p:sp>
        <p:nvSpPr>
          <p:cNvPr id="9" name="TextBox 8">
            <a:extLst>
              <a:ext uri="{FF2B5EF4-FFF2-40B4-BE49-F238E27FC236}">
                <a16:creationId xmlns:a16="http://schemas.microsoft.com/office/drawing/2014/main" id="{688B3551-E674-4869-BDA0-268F84F874B5}"/>
              </a:ext>
            </a:extLst>
          </p:cNvPr>
          <p:cNvSpPr txBox="1"/>
          <p:nvPr/>
        </p:nvSpPr>
        <p:spPr>
          <a:xfrm>
            <a:off x="6260970" y="5255443"/>
            <a:ext cx="5616803" cy="1384995"/>
          </a:xfrm>
          <a:prstGeom prst="rect">
            <a:avLst/>
          </a:prstGeom>
          <a:noFill/>
        </p:spPr>
        <p:txBody>
          <a:bodyPr wrap="square" rtlCol="0">
            <a:spAutoFit/>
          </a:bodyPr>
          <a:lstStyle/>
          <a:p>
            <a:r>
              <a:rPr lang="en-US" sz="2800" dirty="0">
                <a:latin typeface="Arial Black" panose="020B0A04020102020204" pitchFamily="34" charset="0"/>
              </a:rPr>
              <a:t>¡</a:t>
            </a:r>
            <a:r>
              <a:rPr lang="en-US" sz="2800" dirty="0" err="1">
                <a:latin typeface="Arial Black" panose="020B0A04020102020204" pitchFamily="34" charset="0"/>
              </a:rPr>
              <a:t>Cuando</a:t>
            </a:r>
            <a:r>
              <a:rPr lang="en-US" sz="2800" dirty="0">
                <a:latin typeface="Arial Black" panose="020B0A04020102020204" pitchFamily="34" charset="0"/>
              </a:rPr>
              <a:t> ___________ </a:t>
            </a:r>
            <a:r>
              <a:rPr lang="en-US" sz="2800" dirty="0" err="1">
                <a:latin typeface="Arial Black" panose="020B0A04020102020204" pitchFamily="34" charset="0"/>
              </a:rPr>
              <a:t>estaba</a:t>
            </a:r>
            <a:r>
              <a:rPr lang="en-US" sz="2800" dirty="0">
                <a:latin typeface="Arial Black" panose="020B0A04020102020204" pitchFamily="34" charset="0"/>
              </a:rPr>
              <a:t> a </a:t>
            </a:r>
            <a:r>
              <a:rPr lang="en-US" sz="2800" dirty="0" err="1">
                <a:latin typeface="Arial Black" panose="020B0A04020102020204" pitchFamily="34" charset="0"/>
              </a:rPr>
              <a:t>solas</a:t>
            </a:r>
            <a:r>
              <a:rPr lang="en-US" sz="2800" dirty="0">
                <a:latin typeface="Arial Black" panose="020B0A04020102020204" pitchFamily="34" charset="0"/>
              </a:rPr>
              <a:t>, el Peep </a:t>
            </a:r>
            <a:r>
              <a:rPr lang="es-ES" sz="2800" dirty="0">
                <a:latin typeface="Arial Black" panose="020B0A04020102020204" pitchFamily="34" charset="0"/>
              </a:rPr>
              <a:t>lo</a:t>
            </a:r>
            <a:r>
              <a:rPr lang="en-US" sz="2800" dirty="0">
                <a:latin typeface="Arial Black" panose="020B0A04020102020204" pitchFamily="34" charset="0"/>
              </a:rPr>
              <a:t> (la) </a:t>
            </a:r>
            <a:r>
              <a:rPr lang="en-US" sz="2800" dirty="0" err="1">
                <a:latin typeface="Arial Black" panose="020B0A04020102020204" pitchFamily="34" charset="0"/>
              </a:rPr>
              <a:t>atac</a:t>
            </a:r>
            <a:r>
              <a:rPr lang="es-ES" sz="2800" dirty="0" err="1">
                <a:latin typeface="Arial Black" panose="020B0A04020102020204" pitchFamily="34" charset="0"/>
              </a:rPr>
              <a:t>ó</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C18FBC7A-A262-4D20-BF59-F981444D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121" y="2102836"/>
            <a:ext cx="2463652" cy="1384995"/>
          </a:xfrm>
          <a:prstGeom prst="rect">
            <a:avLst/>
          </a:prstGeom>
        </p:spPr>
      </p:pic>
      <p:pic>
        <p:nvPicPr>
          <p:cNvPr id="13" name="Picture 12">
            <a:extLst>
              <a:ext uri="{FF2B5EF4-FFF2-40B4-BE49-F238E27FC236}">
                <a16:creationId xmlns:a16="http://schemas.microsoft.com/office/drawing/2014/main" id="{637F2D9F-060A-4B63-829D-F3E0633B4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095" y="1951721"/>
            <a:ext cx="1317093" cy="1317093"/>
          </a:xfrm>
          <a:prstGeom prst="rect">
            <a:avLst/>
          </a:prstGeom>
        </p:spPr>
      </p:pic>
    </p:spTree>
    <p:extLst>
      <p:ext uri="{BB962C8B-B14F-4D97-AF65-F5344CB8AC3E}">
        <p14:creationId xmlns:p14="http://schemas.microsoft.com/office/powerpoint/2010/main" val="287444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QUINTO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33087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855593-C169-4807-B853-29350D807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036" y="124032"/>
            <a:ext cx="3432278" cy="2570896"/>
          </a:xfrm>
          <a:prstGeom prst="rect">
            <a:avLst/>
          </a:prstGeom>
        </p:spPr>
      </p:pic>
      <p:sp>
        <p:nvSpPr>
          <p:cNvPr id="8" name="TextBox 7">
            <a:extLst>
              <a:ext uri="{FF2B5EF4-FFF2-40B4-BE49-F238E27FC236}">
                <a16:creationId xmlns:a16="http://schemas.microsoft.com/office/drawing/2014/main" id="{A7DB4E00-5EAB-49AD-B3DA-0B1F8D44B5BF}"/>
              </a:ext>
            </a:extLst>
          </p:cNvPr>
          <p:cNvSpPr txBox="1"/>
          <p:nvPr/>
        </p:nvSpPr>
        <p:spPr>
          <a:xfrm>
            <a:off x="250076" y="153796"/>
            <a:ext cx="5229546" cy="6555641"/>
          </a:xfrm>
          <a:prstGeom prst="rect">
            <a:avLst/>
          </a:prstGeom>
          <a:noFill/>
        </p:spPr>
        <p:txBody>
          <a:bodyPr wrap="square" rtlCol="0">
            <a:spAutoFit/>
          </a:bodyPr>
          <a:lstStyle/>
          <a:p>
            <a:r>
              <a:rPr lang="es-ES" sz="2800" dirty="0">
                <a:latin typeface="Arial Black" panose="020B0A04020102020204" pitchFamily="34" charset="0"/>
              </a:rPr>
              <a:t>En Amazon, los </a:t>
            </a:r>
            <a:r>
              <a:rPr lang="es-ES" sz="2800" dirty="0" err="1">
                <a:latin typeface="Arial Black" panose="020B0A04020102020204" pitchFamily="34" charset="0"/>
              </a:rPr>
              <a:t>Peeps</a:t>
            </a:r>
            <a:r>
              <a:rPr lang="es-ES" sz="2800" dirty="0">
                <a:latin typeface="Arial Black" panose="020B0A04020102020204" pitchFamily="34" charset="0"/>
              </a:rPr>
              <a:t> compraron un coche de policía, una placa oficial, y una pistola para su plan. </a:t>
            </a:r>
          </a:p>
          <a:p>
            <a:endParaRPr lang="es-ES" sz="2800" dirty="0">
              <a:latin typeface="Arial Black" panose="020B0A04020102020204" pitchFamily="34" charset="0"/>
            </a:endParaRPr>
          </a:p>
          <a:p>
            <a:r>
              <a:rPr lang="es-ES" sz="2800" dirty="0">
                <a:latin typeface="Arial Black" panose="020B0A04020102020204" pitchFamily="34" charset="0"/>
              </a:rPr>
              <a:t>Uno de ellos se iba a pasar por policía con su nuevo “uniforme.” Iba a hablar con el gerente del supermercado y decirle que tenía que llevarse los </a:t>
            </a:r>
            <a:r>
              <a:rPr lang="es-ES" sz="2800" dirty="0" err="1">
                <a:latin typeface="Arial Black" panose="020B0A04020102020204" pitchFamily="34" charset="0"/>
              </a:rPr>
              <a:t>Peeps</a:t>
            </a:r>
            <a:r>
              <a:rPr lang="es-ES" sz="2800" dirty="0">
                <a:latin typeface="Arial Black" panose="020B0A04020102020204" pitchFamily="34" charset="0"/>
              </a:rPr>
              <a:t> con él como evidencia en una investigación importante.</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E0EA228F-5EE9-4ADE-BD07-626B435A7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572" y="2874227"/>
            <a:ext cx="4239213" cy="2823906"/>
          </a:xfrm>
          <a:prstGeom prst="rect">
            <a:avLst/>
          </a:prstGeom>
        </p:spPr>
      </p:pic>
      <p:sp>
        <p:nvSpPr>
          <p:cNvPr id="12" name="TextBox 11">
            <a:extLst>
              <a:ext uri="{FF2B5EF4-FFF2-40B4-BE49-F238E27FC236}">
                <a16:creationId xmlns:a16="http://schemas.microsoft.com/office/drawing/2014/main" id="{EF10D8B8-14F6-4C6B-9D88-EAF1981330FF}"/>
              </a:ext>
            </a:extLst>
          </p:cNvPr>
          <p:cNvSpPr txBox="1"/>
          <p:nvPr/>
        </p:nvSpPr>
        <p:spPr>
          <a:xfrm>
            <a:off x="6181618" y="5750004"/>
            <a:ext cx="6010382" cy="1107996"/>
          </a:xfrm>
          <a:prstGeom prst="rect">
            <a:avLst/>
          </a:prstGeom>
          <a:noFill/>
        </p:spPr>
        <p:txBody>
          <a:bodyPr wrap="square" rtlCol="0">
            <a:spAutoFit/>
          </a:bodyPr>
          <a:lstStyle/>
          <a:p>
            <a:r>
              <a:rPr lang="es-ES" sz="2200" dirty="0">
                <a:latin typeface="Arial Black" panose="020B0A04020102020204" pitchFamily="34" charset="0"/>
              </a:rPr>
              <a:t>El gerente del supermercado revisa las frutas y verduras para ver si están frescas.</a:t>
            </a:r>
            <a:endParaRPr lang="en-US" sz="2200" dirty="0">
              <a:latin typeface="Arial Black" panose="020B0A04020102020204" pitchFamily="34" charset="0"/>
            </a:endParaRPr>
          </a:p>
        </p:txBody>
      </p:sp>
    </p:spTree>
    <p:extLst>
      <p:ext uri="{BB962C8B-B14F-4D97-AF65-F5344CB8AC3E}">
        <p14:creationId xmlns:p14="http://schemas.microsoft.com/office/powerpoint/2010/main" val="249445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48436" y="144660"/>
            <a:ext cx="5297864" cy="5693866"/>
          </a:xfrm>
          <a:prstGeom prst="rect">
            <a:avLst/>
          </a:prstGeom>
          <a:noFill/>
        </p:spPr>
        <p:txBody>
          <a:bodyPr wrap="square" rtlCol="0">
            <a:spAutoFit/>
          </a:bodyPr>
          <a:lstStyle/>
          <a:p>
            <a:r>
              <a:rPr lang="es-ES" sz="2800" dirty="0">
                <a:latin typeface="Arial Black" panose="020B0A04020102020204" pitchFamily="34" charset="0"/>
              </a:rPr>
              <a:t>El “oficial de policía</a:t>
            </a:r>
            <a:r>
              <a:rPr lang="en-US" sz="2800" dirty="0">
                <a:latin typeface="Arial Black" panose="020B0A04020102020204" pitchFamily="34" charset="0"/>
              </a:rPr>
              <a:t>” </a:t>
            </a:r>
            <a:r>
              <a:rPr lang="en-US" sz="2800" dirty="0" err="1">
                <a:latin typeface="Arial Black" panose="020B0A04020102020204" pitchFamily="34" charset="0"/>
              </a:rPr>
              <a:t>lleg</a:t>
            </a:r>
            <a:r>
              <a:rPr lang="es-ES" sz="2800" dirty="0" err="1">
                <a:latin typeface="Arial Black" panose="020B0A04020102020204" pitchFamily="34" charset="0"/>
              </a:rPr>
              <a:t>ó</a:t>
            </a:r>
            <a:r>
              <a:rPr lang="es-ES" sz="2800" dirty="0">
                <a:latin typeface="Arial Black" panose="020B0A04020102020204" pitchFamily="34" charset="0"/>
              </a:rPr>
              <a:t> al supermercado y habló con el gerente.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El gerente le dijo al oficial que llevara todo lo que necesitara para continuar su investigación.</a:t>
            </a:r>
          </a:p>
          <a:p>
            <a:endParaRPr lang="es-ES" sz="2800" dirty="0">
              <a:latin typeface="Arial Black" panose="020B0A04020102020204" pitchFamily="34" charset="0"/>
            </a:endParaRPr>
          </a:p>
          <a:p>
            <a:r>
              <a:rPr lang="es-ES" sz="2800" dirty="0">
                <a:latin typeface="Arial Black" panose="020B0A04020102020204" pitchFamily="34" charset="0"/>
              </a:rPr>
              <a:t>¡Durante su escape, el conductor no miraba por donde iba y atropelló a </a:t>
            </a:r>
            <a:r>
              <a:rPr lang="en-US" sz="2800" dirty="0">
                <a:latin typeface="Arial Black" panose="020B0A04020102020204" pitchFamily="34" charset="0"/>
              </a:rPr>
              <a:t>___________!</a:t>
            </a:r>
            <a:r>
              <a:rPr lang="es-ES" sz="2800" dirty="0">
                <a:latin typeface="Arial Black" panose="020B0A04020102020204" pitchFamily="34" charset="0"/>
              </a:rPr>
              <a:t> </a:t>
            </a:r>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D23336FA-2F2B-4A55-9550-6EDD6A269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117" y="133604"/>
            <a:ext cx="5752715" cy="3723980"/>
          </a:xfrm>
          <a:prstGeom prst="rect">
            <a:avLst/>
          </a:prstGeom>
        </p:spPr>
      </p:pic>
      <p:sp>
        <p:nvSpPr>
          <p:cNvPr id="5" name="TextBox 4">
            <a:extLst>
              <a:ext uri="{FF2B5EF4-FFF2-40B4-BE49-F238E27FC236}">
                <a16:creationId xmlns:a16="http://schemas.microsoft.com/office/drawing/2014/main" id="{FF2B6955-2F1A-4CE4-A392-F7E0B151FEDD}"/>
              </a:ext>
            </a:extLst>
          </p:cNvPr>
          <p:cNvSpPr txBox="1"/>
          <p:nvPr/>
        </p:nvSpPr>
        <p:spPr>
          <a:xfrm>
            <a:off x="5740924" y="4119513"/>
            <a:ext cx="6296908" cy="2677656"/>
          </a:xfrm>
          <a:prstGeom prst="rect">
            <a:avLst/>
          </a:prstGeom>
          <a:noFill/>
        </p:spPr>
        <p:txBody>
          <a:bodyPr wrap="square" rtlCol="0">
            <a:spAutoFit/>
          </a:bodyPr>
          <a:lstStyle/>
          <a:p>
            <a:r>
              <a:rPr lang="es-ES" sz="2800" dirty="0">
                <a:latin typeface="Arial Black" panose="020B0A04020102020204" pitchFamily="34" charset="0"/>
              </a:rPr>
              <a:t>Todos los </a:t>
            </a:r>
            <a:r>
              <a:rPr lang="es-ES" sz="2800" dirty="0" err="1">
                <a:latin typeface="Arial Black" panose="020B0A04020102020204" pitchFamily="34" charset="0"/>
              </a:rPr>
              <a:t>Peeps</a:t>
            </a:r>
            <a:r>
              <a:rPr lang="es-ES" sz="2800" dirty="0">
                <a:latin typeface="Arial Black" panose="020B0A04020102020204" pitchFamily="34" charset="0"/>
              </a:rPr>
              <a:t> rancios fueron liberados del supermercado y vivieron felices para siempre.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Fin. </a:t>
            </a: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22512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31613C-E9BB-4F33-8907-2C85FBD81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75" y="4175674"/>
            <a:ext cx="2674015" cy="2421141"/>
          </a:xfrm>
          <a:prstGeom prst="rect">
            <a:avLst/>
          </a:prstGeom>
        </p:spPr>
      </p:pic>
      <p:pic>
        <p:nvPicPr>
          <p:cNvPr id="15" name="Picture 14">
            <a:extLst>
              <a:ext uri="{FF2B5EF4-FFF2-40B4-BE49-F238E27FC236}">
                <a16:creationId xmlns:a16="http://schemas.microsoft.com/office/drawing/2014/main" id="{80ED0189-504C-4127-A309-44ED3888D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12" y="3612799"/>
            <a:ext cx="12528223" cy="4012698"/>
          </a:xfrm>
          <a:prstGeom prst="rect">
            <a:avLst/>
          </a:prstGeom>
        </p:spPr>
      </p:pic>
      <p:sp>
        <p:nvSpPr>
          <p:cNvPr id="4" name="TextBox 3">
            <a:extLst>
              <a:ext uri="{FF2B5EF4-FFF2-40B4-BE49-F238E27FC236}">
                <a16:creationId xmlns:a16="http://schemas.microsoft.com/office/drawing/2014/main" id="{C2E2844E-894D-413F-8B42-D52783754A22}"/>
              </a:ext>
            </a:extLst>
          </p:cNvPr>
          <p:cNvSpPr txBox="1"/>
          <p:nvPr/>
        </p:nvSpPr>
        <p:spPr>
          <a:xfrm>
            <a:off x="1536569" y="1191658"/>
            <a:ext cx="9078012" cy="2246769"/>
          </a:xfrm>
          <a:prstGeom prst="rect">
            <a:avLst/>
          </a:prstGeom>
          <a:noFill/>
        </p:spPr>
        <p:txBody>
          <a:bodyPr wrap="square" rtlCol="0">
            <a:spAutoFit/>
          </a:bodyPr>
          <a:lstStyle/>
          <a:p>
            <a:pPr algn="ctr"/>
            <a:r>
              <a:rPr lang="en-US" sz="14000" dirty="0">
                <a:latin typeface="Arial Black" panose="020B0A04020102020204" pitchFamily="34" charset="0"/>
              </a:rPr>
              <a:t>MAFIA</a:t>
            </a:r>
          </a:p>
        </p:txBody>
      </p:sp>
      <p:sp>
        <p:nvSpPr>
          <p:cNvPr id="5" name="TextBox 4">
            <a:extLst>
              <a:ext uri="{FF2B5EF4-FFF2-40B4-BE49-F238E27FC236}">
                <a16:creationId xmlns:a16="http://schemas.microsoft.com/office/drawing/2014/main" id="{9ACA8937-F2F9-47EC-AA83-51CD9AC855AA}"/>
              </a:ext>
            </a:extLst>
          </p:cNvPr>
          <p:cNvSpPr txBox="1"/>
          <p:nvPr/>
        </p:nvSpPr>
        <p:spPr>
          <a:xfrm>
            <a:off x="424206" y="3176833"/>
            <a:ext cx="11321592" cy="1015663"/>
          </a:xfrm>
          <a:prstGeom prst="rect">
            <a:avLst/>
          </a:prstGeom>
          <a:noFill/>
        </p:spPr>
        <p:txBody>
          <a:bodyPr wrap="square" rtlCol="0">
            <a:spAutoFit/>
          </a:bodyPr>
          <a:lstStyle/>
          <a:p>
            <a:pPr algn="ctr"/>
            <a:r>
              <a:rPr lang="en-US" sz="6000" dirty="0">
                <a:latin typeface="Arial Black" panose="020B0A04020102020204" pitchFamily="34" charset="0"/>
              </a:rPr>
              <a:t>La </a:t>
            </a:r>
            <a:r>
              <a:rPr lang="en-US" sz="6000" dirty="0" err="1">
                <a:latin typeface="Arial Black" panose="020B0A04020102020204" pitchFamily="34" charset="0"/>
              </a:rPr>
              <a:t>Venganza</a:t>
            </a:r>
            <a:r>
              <a:rPr lang="en-US" sz="6000" dirty="0">
                <a:latin typeface="Arial Black" panose="020B0A04020102020204" pitchFamily="34" charset="0"/>
              </a:rPr>
              <a:t> de los Peeps</a:t>
            </a:r>
          </a:p>
        </p:txBody>
      </p:sp>
      <p:pic>
        <p:nvPicPr>
          <p:cNvPr id="11" name="Picture 10">
            <a:extLst>
              <a:ext uri="{FF2B5EF4-FFF2-40B4-BE49-F238E27FC236}">
                <a16:creationId xmlns:a16="http://schemas.microsoft.com/office/drawing/2014/main" id="{3373B9F2-5762-407F-91AF-5015901DD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188" y="86813"/>
            <a:ext cx="1567994" cy="3158388"/>
          </a:xfrm>
          <a:prstGeom prst="rect">
            <a:avLst/>
          </a:prstGeom>
        </p:spPr>
      </p:pic>
      <p:pic>
        <p:nvPicPr>
          <p:cNvPr id="16" name="the-white-mist-141666">
            <a:hlinkClick r:id="" action="ppaction://media"/>
            <a:extLst>
              <a:ext uri="{FF2B5EF4-FFF2-40B4-BE49-F238E27FC236}">
                <a16:creationId xmlns:a16="http://schemas.microsoft.com/office/drawing/2014/main" id="{E30ACB9A-874C-4190-B423-6758EB9A77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206" y="366114"/>
            <a:ext cx="406400" cy="406400"/>
          </a:xfrm>
          <a:prstGeom prst="rect">
            <a:avLst/>
          </a:prstGeom>
        </p:spPr>
      </p:pic>
    </p:spTree>
    <p:extLst>
      <p:ext uri="{BB962C8B-B14F-4D97-AF65-F5344CB8AC3E}">
        <p14:creationId xmlns:p14="http://schemas.microsoft.com/office/powerpoint/2010/main" val="21495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141402" y="160256"/>
            <a:ext cx="4685122" cy="830997"/>
          </a:xfrm>
          <a:prstGeom prst="rect">
            <a:avLst/>
          </a:prstGeom>
          <a:noFill/>
        </p:spPr>
        <p:txBody>
          <a:bodyPr wrap="square" rtlCol="0">
            <a:spAutoFit/>
          </a:bodyPr>
          <a:lstStyle/>
          <a:p>
            <a:r>
              <a:rPr lang="en-US" sz="4800" dirty="0" err="1">
                <a:latin typeface="Arial Black" panose="020B0A04020102020204" pitchFamily="34" charset="0"/>
              </a:rPr>
              <a:t>Introducci</a:t>
            </a:r>
            <a:r>
              <a:rPr lang="es-ES" sz="4800" dirty="0" err="1">
                <a:latin typeface="Arial Black" panose="020B0A04020102020204" pitchFamily="34" charset="0"/>
              </a:rPr>
              <a:t>ón</a:t>
            </a:r>
            <a:endParaRPr lang="en-US" sz="4800" dirty="0">
              <a:latin typeface="Arial Black" panose="020B0A04020102020204" pitchFamily="34" charset="0"/>
            </a:endParaRPr>
          </a:p>
        </p:txBody>
      </p:sp>
      <p:pic>
        <p:nvPicPr>
          <p:cNvPr id="6" name="Picture 5">
            <a:extLst>
              <a:ext uri="{FF2B5EF4-FFF2-40B4-BE49-F238E27FC236}">
                <a16:creationId xmlns:a16="http://schemas.microsoft.com/office/drawing/2014/main" id="{2E42D9D3-76CB-4B1E-93F5-A01B47DEE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1" y="2499675"/>
            <a:ext cx="6297105" cy="4198070"/>
          </a:xfrm>
          <a:prstGeom prst="rect">
            <a:avLst/>
          </a:prstGeom>
        </p:spPr>
      </p:pic>
      <p:sp>
        <p:nvSpPr>
          <p:cNvPr id="7" name="Speech Bubble: Rectangle with Corners Rounded 6">
            <a:extLst>
              <a:ext uri="{FF2B5EF4-FFF2-40B4-BE49-F238E27FC236}">
                <a16:creationId xmlns:a16="http://schemas.microsoft.com/office/drawing/2014/main" id="{1D8E8402-645D-4FFD-AC7C-DA611E95BEEE}"/>
              </a:ext>
            </a:extLst>
          </p:cNvPr>
          <p:cNvSpPr/>
          <p:nvPr/>
        </p:nvSpPr>
        <p:spPr>
          <a:xfrm>
            <a:off x="2645791" y="2684283"/>
            <a:ext cx="3450210" cy="2161094"/>
          </a:xfrm>
          <a:prstGeom prst="wedgeRoundRectCallout">
            <a:avLst>
              <a:gd name="adj1" fmla="val -45639"/>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1938992"/>
          </a:xfrm>
          <a:prstGeom prst="rect">
            <a:avLst/>
          </a:prstGeom>
          <a:noFill/>
        </p:spPr>
        <p:txBody>
          <a:bodyPr wrap="square" rtlCol="0">
            <a:spAutoFit/>
          </a:bodyPr>
          <a:lstStyle/>
          <a:p>
            <a:r>
              <a:rPr lang="es-ES" sz="2400" dirty="0">
                <a:latin typeface="Arial Black" panose="020B0A04020102020204" pitchFamily="34" charset="0"/>
              </a:rPr>
              <a:t>¡Estamos hartos de esto! ¿Por qué la gente solo nos compra una vez al año?</a:t>
            </a:r>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6561057" y="292231"/>
            <a:ext cx="5297864" cy="6124754"/>
          </a:xfrm>
          <a:prstGeom prst="rect">
            <a:avLst/>
          </a:prstGeom>
          <a:noFill/>
        </p:spPr>
        <p:txBody>
          <a:bodyPr wrap="square" rtlCol="0">
            <a:spAutoFit/>
          </a:bodyPr>
          <a:lstStyle/>
          <a:p>
            <a:r>
              <a:rPr lang="es-ES" sz="2800" dirty="0">
                <a:latin typeface="Arial Black" panose="020B0A04020102020204" pitchFamily="34" charset="0"/>
              </a:rPr>
              <a:t>Era la mitad de la noche. No había nadie en el supermarcado, ni siquiera los empleados.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estaban hablando sobre un problema que tienen cada año en marzo y abril.</a:t>
            </a:r>
          </a:p>
          <a:p>
            <a:br>
              <a:rPr lang="es-ES" sz="2800" dirty="0">
                <a:latin typeface="Arial Black" panose="020B0A04020102020204" pitchFamily="34" charset="0"/>
              </a:rPr>
            </a:br>
            <a:r>
              <a:rPr lang="es-ES" sz="2800" dirty="0">
                <a:latin typeface="Arial Black" panose="020B0A04020102020204" pitchFamily="34" charset="0"/>
              </a:rPr>
              <a:t>Estaban frustrados y enojados porque nadie quería comprarlos durante el resto del año.</a:t>
            </a:r>
            <a:endParaRPr lang="en-US" sz="2800" dirty="0">
              <a:latin typeface="Arial Black" panose="020B0A04020102020204" pitchFamily="34" charset="0"/>
            </a:endParaRPr>
          </a:p>
        </p:txBody>
      </p:sp>
    </p:spTree>
    <p:extLst>
      <p:ext uri="{BB962C8B-B14F-4D97-AF65-F5344CB8AC3E}">
        <p14:creationId xmlns:p14="http://schemas.microsoft.com/office/powerpoint/2010/main" val="383790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3115E-54A6-4568-B24B-C90EF1C2A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956" y="1119883"/>
            <a:ext cx="3997503" cy="3997503"/>
          </a:xfrm>
          <a:prstGeom prst="rect">
            <a:avLst/>
          </a:prstGeom>
        </p:spPr>
      </p:pic>
      <p:sp>
        <p:nvSpPr>
          <p:cNvPr id="9" name="Speech Bubble: Rectangle with Corners Rounded 8">
            <a:extLst>
              <a:ext uri="{FF2B5EF4-FFF2-40B4-BE49-F238E27FC236}">
                <a16:creationId xmlns:a16="http://schemas.microsoft.com/office/drawing/2014/main" id="{FEB2A078-2360-4768-BF51-CFF69C4F9DDE}"/>
              </a:ext>
            </a:extLst>
          </p:cNvPr>
          <p:cNvSpPr/>
          <p:nvPr/>
        </p:nvSpPr>
        <p:spPr>
          <a:xfrm>
            <a:off x="4572000" y="349320"/>
            <a:ext cx="3856235" cy="2091903"/>
          </a:xfrm>
          <a:prstGeom prst="wedgeRoundRectCallout">
            <a:avLst>
              <a:gd name="adj1" fmla="val 41612"/>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9C65A3-C476-4FED-8CD7-DA0B3865B060}"/>
              </a:ext>
            </a:extLst>
          </p:cNvPr>
          <p:cNvSpPr txBox="1"/>
          <p:nvPr/>
        </p:nvSpPr>
        <p:spPr>
          <a:xfrm>
            <a:off x="4705564" y="493160"/>
            <a:ext cx="3575407" cy="1938992"/>
          </a:xfrm>
          <a:prstGeom prst="rect">
            <a:avLst/>
          </a:prstGeom>
          <a:noFill/>
        </p:spPr>
        <p:txBody>
          <a:bodyPr wrap="square" rtlCol="0">
            <a:spAutoFit/>
          </a:bodyPr>
          <a:lstStyle/>
          <a:p>
            <a:r>
              <a:rPr lang="es-ES" sz="2400" dirty="0">
                <a:latin typeface="Arial Black" panose="020B0A04020102020204" pitchFamily="34" charset="0"/>
              </a:rPr>
              <a:t>Esto no justo. ¡Queremos justicia no solo para hoy, sino durante todo del año!</a:t>
            </a:r>
            <a:endParaRPr lang="en-US" sz="2400" dirty="0">
              <a:latin typeface="Arial Black" panose="020B0A04020102020204" pitchFamily="34" charset="0"/>
            </a:endParaRPr>
          </a:p>
        </p:txBody>
      </p:sp>
      <p:pic>
        <p:nvPicPr>
          <p:cNvPr id="11" name="Picture 10">
            <a:extLst>
              <a:ext uri="{FF2B5EF4-FFF2-40B4-BE49-F238E27FC236}">
                <a16:creationId xmlns:a16="http://schemas.microsoft.com/office/drawing/2014/main" id="{AF2E68D0-7A3B-4B6B-9305-6F47B21A6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55" y="4361513"/>
            <a:ext cx="2659655" cy="2496487"/>
          </a:xfrm>
          <a:prstGeom prst="rect">
            <a:avLst/>
          </a:prstGeom>
        </p:spPr>
      </p:pic>
      <p:sp>
        <p:nvSpPr>
          <p:cNvPr id="13" name="Speech Bubble: Rectangle with Corners Rounded 12">
            <a:extLst>
              <a:ext uri="{FF2B5EF4-FFF2-40B4-BE49-F238E27FC236}">
                <a16:creationId xmlns:a16="http://schemas.microsoft.com/office/drawing/2014/main" id="{176EFF91-F1F8-45E9-9E81-53664D43B034}"/>
              </a:ext>
            </a:extLst>
          </p:cNvPr>
          <p:cNvSpPr/>
          <p:nvPr/>
        </p:nvSpPr>
        <p:spPr>
          <a:xfrm>
            <a:off x="2754334" y="2757478"/>
            <a:ext cx="3997502" cy="2091903"/>
          </a:xfrm>
          <a:prstGeom prst="wedgeRoundRectCallout">
            <a:avLst>
              <a:gd name="adj1" fmla="val -61548"/>
              <a:gd name="adj2" fmla="val 4204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68DA7B-2B7D-4A6C-BC81-F355736FA314}"/>
              </a:ext>
            </a:extLst>
          </p:cNvPr>
          <p:cNvSpPr txBox="1"/>
          <p:nvPr/>
        </p:nvSpPr>
        <p:spPr>
          <a:xfrm>
            <a:off x="2909022" y="2833933"/>
            <a:ext cx="3997503" cy="1938992"/>
          </a:xfrm>
          <a:prstGeom prst="rect">
            <a:avLst/>
          </a:prstGeom>
          <a:noFill/>
        </p:spPr>
        <p:txBody>
          <a:bodyPr wrap="square" rtlCol="0">
            <a:spAutoFit/>
          </a:bodyPr>
          <a:lstStyle/>
          <a:p>
            <a:r>
              <a:rPr lang="es-ES" sz="2400" dirty="0">
                <a:latin typeface="Arial Black" panose="020B0A04020102020204" pitchFamily="34" charset="0"/>
              </a:rPr>
              <a:t>¿Por qué dicen los seres humanos que somos feos? ¡Merecemos vivir con dignidad!</a:t>
            </a:r>
            <a:endParaRPr lang="en-US" sz="2400" dirty="0">
              <a:latin typeface="Arial Black" panose="020B0A04020102020204" pitchFamily="34" charset="0"/>
            </a:endParaRPr>
          </a:p>
        </p:txBody>
      </p:sp>
    </p:spTree>
    <p:extLst>
      <p:ext uri="{BB962C8B-B14F-4D97-AF65-F5344CB8AC3E}">
        <p14:creationId xmlns:p14="http://schemas.microsoft.com/office/powerpoint/2010/main" val="172963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1189348" y="1074509"/>
            <a:ext cx="9813303" cy="4708981"/>
          </a:xfrm>
          <a:prstGeom prst="rect">
            <a:avLst/>
          </a:prstGeom>
          <a:noFill/>
        </p:spPr>
        <p:txBody>
          <a:bodyPr wrap="square" rtlCol="0">
            <a:spAutoFit/>
          </a:bodyPr>
          <a:lstStyle/>
          <a:p>
            <a:pPr algn="ctr"/>
            <a:r>
              <a:rPr lang="es-ES" sz="15000" dirty="0">
                <a:latin typeface="Chiller" panose="04020404031007020602" pitchFamily="82" charset="0"/>
              </a:rPr>
              <a:t>EL PRIMER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97583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208234" y="188536"/>
            <a:ext cx="5297864" cy="2677656"/>
          </a:xfrm>
          <a:prstGeom prst="rect">
            <a:avLst/>
          </a:prstGeom>
          <a:noFill/>
        </p:spPr>
        <p:txBody>
          <a:bodyPr wrap="square" rtlCol="0">
            <a:spAutoFit/>
          </a:bodyPr>
          <a:lstStyle/>
          <a:p>
            <a:r>
              <a:rPr lang="es-ES" sz="2800" dirty="0">
                <a:latin typeface="Arial Black" panose="020B0A04020102020204" pitchFamily="34" charset="0"/>
              </a:rPr>
              <a:t>Los niños estaban dormidos. El Conejo de Pascua vino durante la noche y les dio muchos dulces en sus canastas.</a:t>
            </a:r>
          </a:p>
          <a:p>
            <a:endParaRPr lang="es-ES" sz="2800" dirty="0">
              <a:latin typeface="Arial Black" panose="020B0A04020102020204" pitchFamily="34" charset="0"/>
            </a:endParaRPr>
          </a:p>
        </p:txBody>
      </p:sp>
      <p:pic>
        <p:nvPicPr>
          <p:cNvPr id="3" name="Picture 2">
            <a:extLst>
              <a:ext uri="{FF2B5EF4-FFF2-40B4-BE49-F238E27FC236}">
                <a16:creationId xmlns:a16="http://schemas.microsoft.com/office/drawing/2014/main" id="{02261FD2-3F17-4C7B-9EDC-6C4FC9841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3" y="2686811"/>
            <a:ext cx="2777742" cy="3544490"/>
          </a:xfrm>
          <a:prstGeom prst="rect">
            <a:avLst/>
          </a:prstGeom>
        </p:spPr>
      </p:pic>
      <p:sp>
        <p:nvSpPr>
          <p:cNvPr id="5" name="TextBox 4">
            <a:extLst>
              <a:ext uri="{FF2B5EF4-FFF2-40B4-BE49-F238E27FC236}">
                <a16:creationId xmlns:a16="http://schemas.microsoft.com/office/drawing/2014/main" id="{7F2AFBA5-E4C9-43CD-8423-AF7C7F8039E5}"/>
              </a:ext>
            </a:extLst>
          </p:cNvPr>
          <p:cNvSpPr txBox="1"/>
          <p:nvPr/>
        </p:nvSpPr>
        <p:spPr>
          <a:xfrm>
            <a:off x="394752" y="6245739"/>
            <a:ext cx="2980043" cy="646331"/>
          </a:xfrm>
          <a:prstGeom prst="rect">
            <a:avLst/>
          </a:prstGeom>
          <a:noFill/>
        </p:spPr>
        <p:txBody>
          <a:bodyPr wrap="square" rtlCol="0">
            <a:spAutoFit/>
          </a:bodyPr>
          <a:lstStyle/>
          <a:p>
            <a:r>
              <a:rPr lang="es-ES" dirty="0">
                <a:latin typeface="Arial Black" panose="020B0A04020102020204" pitchFamily="34" charset="0"/>
              </a:rPr>
              <a:t>Una niña con el Conejo de Pascua</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987F10B4-98C3-4BB7-967D-FA813D7A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98" y="631596"/>
            <a:ext cx="3901853" cy="2888872"/>
          </a:xfrm>
          <a:prstGeom prst="rect">
            <a:avLst/>
          </a:prstGeom>
        </p:spPr>
      </p:pic>
      <p:sp>
        <p:nvSpPr>
          <p:cNvPr id="14" name="TextBox 13">
            <a:extLst>
              <a:ext uri="{FF2B5EF4-FFF2-40B4-BE49-F238E27FC236}">
                <a16:creationId xmlns:a16="http://schemas.microsoft.com/office/drawing/2014/main" id="{DF91BC79-61EE-482E-B9C3-30D1B0C90D3C}"/>
              </a:ext>
            </a:extLst>
          </p:cNvPr>
          <p:cNvSpPr txBox="1"/>
          <p:nvPr/>
        </p:nvSpPr>
        <p:spPr>
          <a:xfrm>
            <a:off x="9503063" y="631596"/>
            <a:ext cx="2601797" cy="4832092"/>
          </a:xfrm>
          <a:prstGeom prst="rect">
            <a:avLst/>
          </a:prstGeom>
          <a:noFill/>
        </p:spPr>
        <p:txBody>
          <a:bodyPr wrap="square" rtlCol="0">
            <a:spAutoFit/>
          </a:bodyPr>
          <a:lstStyle/>
          <a:p>
            <a:r>
              <a:rPr lang="es-ES" sz="2200" dirty="0">
                <a:latin typeface="Arial Black" panose="020B0A04020102020204" pitchFamily="34" charset="0"/>
              </a:rPr>
              <a:t>Esta es una canasta de Pascua. Los niños reciben conejos y huevos de chocolate, otros dulces, y a veces hasta juguetes como muñecas Barbie o carritos </a:t>
            </a:r>
            <a:r>
              <a:rPr lang="es-ES" sz="2200" dirty="0" err="1">
                <a:latin typeface="Arial Black" panose="020B0A04020102020204" pitchFamily="34" charset="0"/>
              </a:rPr>
              <a:t>Hotwheels</a:t>
            </a:r>
            <a:r>
              <a:rPr lang="es-ES" sz="2200" dirty="0">
                <a:latin typeface="Arial Black" panose="020B0A04020102020204" pitchFamily="34" charset="0"/>
              </a:rPr>
              <a:t>.</a:t>
            </a:r>
            <a:endParaRPr lang="en-US" sz="2200" dirty="0">
              <a:latin typeface="Arial Black" panose="020B0A04020102020204" pitchFamily="34" charset="0"/>
            </a:endParaRPr>
          </a:p>
        </p:txBody>
      </p:sp>
      <p:sp>
        <p:nvSpPr>
          <p:cNvPr id="15" name="TextBox 14">
            <a:extLst>
              <a:ext uri="{FF2B5EF4-FFF2-40B4-BE49-F238E27FC236}">
                <a16:creationId xmlns:a16="http://schemas.microsoft.com/office/drawing/2014/main" id="{C8D15FBC-953C-4551-990F-8C7442310630}"/>
              </a:ext>
            </a:extLst>
          </p:cNvPr>
          <p:cNvSpPr txBox="1"/>
          <p:nvPr/>
        </p:nvSpPr>
        <p:spPr>
          <a:xfrm>
            <a:off x="3582186" y="3874416"/>
            <a:ext cx="5437321" cy="2246769"/>
          </a:xfrm>
          <a:prstGeom prst="rect">
            <a:avLst/>
          </a:prstGeom>
          <a:noFill/>
        </p:spPr>
        <p:txBody>
          <a:bodyPr wrap="square" rtlCol="0">
            <a:spAutoFit/>
          </a:bodyPr>
          <a:lstStyle/>
          <a:p>
            <a:r>
              <a:rPr lang="es-ES" sz="2800" dirty="0">
                <a:latin typeface="Arial Black" panose="020B0A04020102020204" pitchFamily="34" charset="0"/>
              </a:rPr>
              <a:t>El Conejo de Pascua y los </a:t>
            </a:r>
            <a:r>
              <a:rPr lang="es-ES" sz="2800" dirty="0" err="1">
                <a:latin typeface="Arial Black" panose="020B0A04020102020204" pitchFamily="34" charset="0"/>
              </a:rPr>
              <a:t>Peeps</a:t>
            </a:r>
            <a:r>
              <a:rPr lang="es-ES" sz="2800" dirty="0">
                <a:latin typeface="Arial Black" panose="020B0A04020102020204" pitchFamily="34" charset="0"/>
              </a:rPr>
              <a:t> eran amigos. El Conejo de Pascua quería ayudarlos con su plan de venganza.</a:t>
            </a:r>
            <a:endParaRPr lang="en-US" sz="2800" dirty="0">
              <a:latin typeface="Arial Black" panose="020B0A04020102020204" pitchFamily="34" charset="0"/>
            </a:endParaRPr>
          </a:p>
        </p:txBody>
      </p:sp>
    </p:spTree>
    <p:extLst>
      <p:ext uri="{BB962C8B-B14F-4D97-AF65-F5344CB8AC3E}">
        <p14:creationId xmlns:p14="http://schemas.microsoft.com/office/powerpoint/2010/main" val="335165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252233" y="157598"/>
            <a:ext cx="4685122" cy="6555641"/>
          </a:xfrm>
          <a:prstGeom prst="rect">
            <a:avLst/>
          </a:prstGeom>
          <a:noFill/>
        </p:spPr>
        <p:txBody>
          <a:bodyPr wrap="square" rtlCol="0">
            <a:spAutoFit/>
          </a:bodyPr>
          <a:lstStyle/>
          <a:p>
            <a:r>
              <a:rPr lang="es-ES" sz="2800" dirty="0">
                <a:latin typeface="Arial Black" panose="020B0A04020102020204" pitchFamily="34" charset="0"/>
              </a:rPr>
              <a:t>En una de las canastas, el Conejo de Pascua depositó una barra de chocolate especial. Era un chocolate que llevaba chiles muy picantes, pero el conejo lo puso en una envoltura normal. ¡Qué horror!</a:t>
            </a:r>
          </a:p>
          <a:p>
            <a:endParaRPr lang="es-ES" sz="2800" dirty="0">
              <a:latin typeface="Arial Black" panose="020B0A04020102020204" pitchFamily="34" charset="0"/>
            </a:endParaRPr>
          </a:p>
          <a:p>
            <a:r>
              <a:rPr lang="es-ES" sz="2800" dirty="0">
                <a:latin typeface="Arial Black" panose="020B0A04020102020204" pitchFamily="34" charset="0"/>
              </a:rPr>
              <a:t>Este chocolate especial era tan picante como un pimiento </a:t>
            </a:r>
            <a:r>
              <a:rPr lang="es-ES" sz="2800" dirty="0" err="1">
                <a:latin typeface="Arial Black" panose="020B0A04020102020204" pitchFamily="34" charset="0"/>
              </a:rPr>
              <a:t>Reaper</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A6264495-5F07-41E3-84B4-94700343C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61" y="157315"/>
            <a:ext cx="2762905" cy="3000480"/>
          </a:xfrm>
          <a:prstGeom prst="rect">
            <a:avLst/>
          </a:prstGeom>
        </p:spPr>
      </p:pic>
      <p:pic>
        <p:nvPicPr>
          <p:cNvPr id="10" name="Picture 9">
            <a:extLst>
              <a:ext uri="{FF2B5EF4-FFF2-40B4-BE49-F238E27FC236}">
                <a16:creationId xmlns:a16="http://schemas.microsoft.com/office/drawing/2014/main" id="{E7317682-8E25-43EC-939A-29169FA9B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74" y="3563274"/>
            <a:ext cx="3505061" cy="2335247"/>
          </a:xfrm>
          <a:prstGeom prst="rect">
            <a:avLst/>
          </a:prstGeom>
        </p:spPr>
      </p:pic>
      <p:sp>
        <p:nvSpPr>
          <p:cNvPr id="11" name="TextBox 10">
            <a:extLst>
              <a:ext uri="{FF2B5EF4-FFF2-40B4-BE49-F238E27FC236}">
                <a16:creationId xmlns:a16="http://schemas.microsoft.com/office/drawing/2014/main" id="{6D0F0D01-8AF3-4416-A11B-828FE7C7DF62}"/>
              </a:ext>
            </a:extLst>
          </p:cNvPr>
          <p:cNvSpPr txBox="1"/>
          <p:nvPr/>
        </p:nvSpPr>
        <p:spPr>
          <a:xfrm>
            <a:off x="4637132" y="5943798"/>
            <a:ext cx="3761295" cy="769441"/>
          </a:xfrm>
          <a:prstGeom prst="rect">
            <a:avLst/>
          </a:prstGeom>
          <a:noFill/>
        </p:spPr>
        <p:txBody>
          <a:bodyPr wrap="square" rtlCol="0">
            <a:spAutoFit/>
          </a:bodyPr>
          <a:lstStyle/>
          <a:p>
            <a:r>
              <a:rPr lang="es-ES" sz="2200" dirty="0">
                <a:latin typeface="Arial Black" panose="020B0A04020102020204" pitchFamily="34" charset="0"/>
              </a:rPr>
              <a:t>No hay dulces en esta foto, solo envolturas.</a:t>
            </a:r>
            <a:endParaRPr lang="en-US" sz="2200" dirty="0">
              <a:latin typeface="Arial Black" panose="020B0A04020102020204" pitchFamily="34" charset="0"/>
            </a:endParaRPr>
          </a:p>
        </p:txBody>
      </p:sp>
      <p:pic>
        <p:nvPicPr>
          <p:cNvPr id="15" name="Picture 14">
            <a:extLst>
              <a:ext uri="{FF2B5EF4-FFF2-40B4-BE49-F238E27FC236}">
                <a16:creationId xmlns:a16="http://schemas.microsoft.com/office/drawing/2014/main" id="{F34B2F72-A8A1-46A6-BFEC-DD1FE040D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367" y="157315"/>
            <a:ext cx="3229400" cy="2127250"/>
          </a:xfrm>
          <a:prstGeom prst="rect">
            <a:avLst/>
          </a:prstGeom>
        </p:spPr>
      </p:pic>
      <p:sp>
        <p:nvSpPr>
          <p:cNvPr id="16" name="TextBox 15">
            <a:extLst>
              <a:ext uri="{FF2B5EF4-FFF2-40B4-BE49-F238E27FC236}">
                <a16:creationId xmlns:a16="http://schemas.microsoft.com/office/drawing/2014/main" id="{E4D32D36-86F7-413B-940D-6ACECD3ABE8F}"/>
              </a:ext>
            </a:extLst>
          </p:cNvPr>
          <p:cNvSpPr txBox="1"/>
          <p:nvPr/>
        </p:nvSpPr>
        <p:spPr>
          <a:xfrm>
            <a:off x="8604964" y="2375555"/>
            <a:ext cx="3572173" cy="4154984"/>
          </a:xfrm>
          <a:prstGeom prst="rect">
            <a:avLst/>
          </a:prstGeom>
          <a:noFill/>
        </p:spPr>
        <p:txBody>
          <a:bodyPr wrap="square" rtlCol="0">
            <a:spAutoFit/>
          </a:bodyPr>
          <a:lstStyle/>
          <a:p>
            <a:r>
              <a:rPr lang="es-ES" sz="2200" dirty="0">
                <a:latin typeface="Arial Black" panose="020B0A04020102020204" pitchFamily="34" charset="0"/>
              </a:rPr>
              <a:t>Este es un pimiento </a:t>
            </a:r>
            <a:r>
              <a:rPr lang="es-ES" sz="2200" dirty="0" err="1">
                <a:latin typeface="Arial Black" panose="020B0A04020102020204" pitchFamily="34" charset="0"/>
              </a:rPr>
              <a:t>Reaper</a:t>
            </a:r>
            <a:r>
              <a:rPr lang="es-ES" sz="2200" dirty="0">
                <a:latin typeface="Arial Black" panose="020B0A04020102020204" pitchFamily="34" charset="0"/>
              </a:rPr>
              <a:t>. Es uno de los más picantes del mundo. Es demasiado picante para la mayoría de la gente. De hecho, es aproximadamente 750 veces más picante que un jalapeño. ¿Te gustaría probar uno?</a:t>
            </a:r>
            <a:endParaRPr lang="en-US" sz="2200" dirty="0">
              <a:latin typeface="Arial Black" panose="020B0A04020102020204" pitchFamily="34" charset="0"/>
            </a:endParaRPr>
          </a:p>
        </p:txBody>
      </p:sp>
    </p:spTree>
    <p:extLst>
      <p:ext uri="{BB962C8B-B14F-4D97-AF65-F5344CB8AC3E}">
        <p14:creationId xmlns:p14="http://schemas.microsoft.com/office/powerpoint/2010/main" val="301972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367645"/>
            <a:ext cx="4713402" cy="6555641"/>
          </a:xfrm>
          <a:prstGeom prst="rect">
            <a:avLst/>
          </a:prstGeom>
          <a:noFill/>
        </p:spPr>
        <p:txBody>
          <a:bodyPr wrap="square" rtlCol="0">
            <a:spAutoFit/>
          </a:bodyPr>
          <a:lstStyle/>
          <a:p>
            <a:r>
              <a:rPr lang="es-ES" sz="2800" dirty="0">
                <a:latin typeface="Arial Black" panose="020B0A04020102020204" pitchFamily="34" charset="0"/>
              </a:rPr>
              <a:t>Todos los niños de Marysville se despertaron y corrieron abajo para ver lo que había en sus canastas.</a:t>
            </a:r>
          </a:p>
          <a:p>
            <a:endParaRPr lang="es-ES" sz="2800" dirty="0">
              <a:latin typeface="Arial Black" panose="020B0A04020102020204" pitchFamily="34" charset="0"/>
            </a:endParaRPr>
          </a:p>
          <a:p>
            <a:r>
              <a:rPr lang="es-ES" sz="2800" dirty="0">
                <a:latin typeface="Arial Black" panose="020B0A04020102020204" pitchFamily="34" charset="0"/>
              </a:rPr>
              <a:t>Uno de los niños, </a:t>
            </a:r>
            <a:r>
              <a:rPr lang="en-US" sz="2800" dirty="0">
                <a:latin typeface="Arial Black" panose="020B0A04020102020204" pitchFamily="34" charset="0"/>
              </a:rPr>
              <a:t>___________</a:t>
            </a:r>
            <a:r>
              <a:rPr lang="es-ES" sz="2800" dirty="0">
                <a:latin typeface="Arial Black" panose="020B0A04020102020204" pitchFamily="34" charset="0"/>
              </a:rPr>
              <a:t>, comió el chocolate picante. Tuvo que ir al hospital porque no puede comer las comidas picantes porque tiene el estómago débil.</a:t>
            </a:r>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A283A492-791C-4C73-9218-02279081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418" y="246083"/>
            <a:ext cx="2424966" cy="2233166"/>
          </a:xfrm>
          <a:prstGeom prst="rect">
            <a:avLst/>
          </a:prstGeom>
        </p:spPr>
      </p:pic>
      <p:sp>
        <p:nvSpPr>
          <p:cNvPr id="7" name="TextBox 6">
            <a:extLst>
              <a:ext uri="{FF2B5EF4-FFF2-40B4-BE49-F238E27FC236}">
                <a16:creationId xmlns:a16="http://schemas.microsoft.com/office/drawing/2014/main" id="{32C0E8CA-2305-408D-B4DC-B3D47C96179B}"/>
              </a:ext>
            </a:extLst>
          </p:cNvPr>
          <p:cNvSpPr txBox="1"/>
          <p:nvPr/>
        </p:nvSpPr>
        <p:spPr>
          <a:xfrm>
            <a:off x="9163835" y="2502191"/>
            <a:ext cx="3188420" cy="769441"/>
          </a:xfrm>
          <a:prstGeom prst="rect">
            <a:avLst/>
          </a:prstGeom>
          <a:noFill/>
        </p:spPr>
        <p:txBody>
          <a:bodyPr wrap="square" rtlCol="0">
            <a:spAutoFit/>
          </a:bodyPr>
          <a:lstStyle/>
          <a:p>
            <a:r>
              <a:rPr lang="es-ES" sz="2200" dirty="0">
                <a:latin typeface="Arial Black" panose="020B0A04020102020204" pitchFamily="34" charset="0"/>
              </a:rPr>
              <a:t>Esta persona esta yendo abajo.</a:t>
            </a:r>
            <a:endParaRPr lang="en-US" sz="2200" dirty="0">
              <a:latin typeface="Arial Black" panose="020B0A04020102020204" pitchFamily="34" charset="0"/>
            </a:endParaRPr>
          </a:p>
        </p:txBody>
      </p:sp>
      <p:pic>
        <p:nvPicPr>
          <p:cNvPr id="10" name="Picture 9">
            <a:extLst>
              <a:ext uri="{FF2B5EF4-FFF2-40B4-BE49-F238E27FC236}">
                <a16:creationId xmlns:a16="http://schemas.microsoft.com/office/drawing/2014/main" id="{374299C1-EC98-43B5-9C4A-71D5CE48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354" y="3259848"/>
            <a:ext cx="4224188" cy="2516957"/>
          </a:xfrm>
          <a:prstGeom prst="rect">
            <a:avLst/>
          </a:prstGeom>
        </p:spPr>
      </p:pic>
      <p:sp>
        <p:nvSpPr>
          <p:cNvPr id="12" name="TextBox 11">
            <a:extLst>
              <a:ext uri="{FF2B5EF4-FFF2-40B4-BE49-F238E27FC236}">
                <a16:creationId xmlns:a16="http://schemas.microsoft.com/office/drawing/2014/main" id="{77C34142-3490-4B9D-990A-B9E36ABAA9E4}"/>
              </a:ext>
            </a:extLst>
          </p:cNvPr>
          <p:cNvSpPr txBox="1"/>
          <p:nvPr/>
        </p:nvSpPr>
        <p:spPr>
          <a:xfrm>
            <a:off x="4919654" y="5776805"/>
            <a:ext cx="4421171" cy="1107996"/>
          </a:xfrm>
          <a:prstGeom prst="rect">
            <a:avLst/>
          </a:prstGeom>
          <a:noFill/>
        </p:spPr>
        <p:txBody>
          <a:bodyPr wrap="square" rtlCol="0">
            <a:spAutoFit/>
          </a:bodyPr>
          <a:lstStyle/>
          <a:p>
            <a:r>
              <a:rPr lang="es-ES" sz="2200" dirty="0">
                <a:latin typeface="Arial Black" panose="020B0A04020102020204" pitchFamily="34" charset="0"/>
              </a:rPr>
              <a:t>Esto es lo que les pasa a algunas personas cuando comen algo picante.</a:t>
            </a:r>
            <a:endParaRPr lang="en-US" sz="2200" dirty="0">
              <a:latin typeface="Arial Black" panose="020B0A04020102020204" pitchFamily="34" charset="0"/>
            </a:endParaRPr>
          </a:p>
        </p:txBody>
      </p:sp>
    </p:spTree>
    <p:extLst>
      <p:ext uri="{BB962C8B-B14F-4D97-AF65-F5344CB8AC3E}">
        <p14:creationId xmlns:p14="http://schemas.microsoft.com/office/powerpoint/2010/main" val="245478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SEGUNDO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4793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1082</Words>
  <Application>Microsoft Office PowerPoint</Application>
  <PresentationFormat>Widescreen</PresentationFormat>
  <Paragraphs>81</Paragraphs>
  <Slides>19</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Fencil</dc:creator>
  <cp:lastModifiedBy>Marc Fencil</cp:lastModifiedBy>
  <cp:revision>33</cp:revision>
  <dcterms:created xsi:type="dcterms:W3CDTF">2023-03-25T15:19:44Z</dcterms:created>
  <dcterms:modified xsi:type="dcterms:W3CDTF">2023-03-29T00:41:05Z</dcterms:modified>
</cp:coreProperties>
</file>